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7" r:id="rId2"/>
    <p:sldId id="268" r:id="rId3"/>
    <p:sldId id="264" r:id="rId4"/>
    <p:sldId id="267" r:id="rId5"/>
    <p:sldId id="290" r:id="rId6"/>
    <p:sldId id="291" r:id="rId7"/>
    <p:sldId id="292" r:id="rId8"/>
    <p:sldId id="293" r:id="rId9"/>
    <p:sldId id="294" r:id="rId10"/>
    <p:sldId id="259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eague Spartan" pitchFamily="2" charset="77"/>
      <p:regular r:id="rId17"/>
      <p:bold r:id="rId18"/>
    </p:embeddedFont>
    <p:embeddedFont>
      <p:font typeface="Montserrat Classic" pitchFamily="2" charset="77"/>
      <p:regular r:id="rId19"/>
    </p:embeddedFont>
    <p:embeddedFont>
      <p:font typeface="Six Caps" panose="02000508020000020004" pitchFamily="2" charset="77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89" autoAdjust="0"/>
  </p:normalViewPr>
  <p:slideViewPr>
    <p:cSldViewPr>
      <p:cViewPr varScale="1">
        <p:scale>
          <a:sx n="68" d="100"/>
          <a:sy n="68" d="100"/>
        </p:scale>
        <p:origin x="100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5F2D1-2EA3-484E-A6E9-F4415EA53C98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13881-F884-5E42-B052-48F0A278B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9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13881-F884-5E42-B052-48F0A278BA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YAa7byKDN8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z9j-g1FIHQ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K0bbu0y5AM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842" y="762761"/>
            <a:ext cx="4388378" cy="215030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76771" y="6208560"/>
            <a:ext cx="3884520" cy="1807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11"/>
              </a:lnSpc>
            </a:pPr>
            <a:r>
              <a:rPr lang="en-US" sz="12854" spc="1195">
                <a:solidFill>
                  <a:srgbClr val="ED620C"/>
                </a:solidFill>
                <a:latin typeface="Six Caps"/>
              </a:rPr>
              <a:t>COLLEGE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771" y="8016275"/>
            <a:ext cx="4388378" cy="21503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89277">
            <a:off x="15126452" y="8431015"/>
            <a:ext cx="3234238" cy="2150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05542">
            <a:off x="12265850" y="7034028"/>
            <a:ext cx="3348418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69228" y="3856252"/>
            <a:ext cx="3699606" cy="154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79"/>
              </a:lnSpc>
            </a:pPr>
            <a:r>
              <a:rPr lang="en-US" sz="10990" spc="1022">
                <a:solidFill>
                  <a:srgbClr val="ED620C"/>
                </a:solidFill>
                <a:latin typeface="Six Caps"/>
              </a:rPr>
              <a:t>PASSPORT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9228" y="3279227"/>
            <a:ext cx="3699606" cy="29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3"/>
              </a:lnSpc>
            </a:pPr>
            <a:r>
              <a:rPr lang="en-US" sz="2132" spc="729">
                <a:solidFill>
                  <a:srgbClr val="545454"/>
                </a:solidFill>
                <a:latin typeface="Montserrat Classic"/>
              </a:rPr>
              <a:t>YOUR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6771" y="5639800"/>
            <a:ext cx="3699606" cy="29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3"/>
              </a:lnSpc>
            </a:pPr>
            <a:r>
              <a:rPr lang="en-US" sz="2132" spc="729">
                <a:solidFill>
                  <a:srgbClr val="545454"/>
                </a:solidFill>
                <a:latin typeface="Montserrat Classic"/>
              </a:rPr>
              <a:t>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91200" y="4131671"/>
            <a:ext cx="9756708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/>
              </a:rPr>
              <a:t>Parents</a:t>
            </a:r>
          </a:p>
          <a:p>
            <a:pPr algn="ctr">
              <a:lnSpc>
                <a:spcPts val="16800"/>
              </a:lnSpc>
            </a:pPr>
            <a:endParaRPr lang="en-US" sz="12000" dirty="0">
              <a:solidFill>
                <a:srgbClr val="03989E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73000"/>
          </a:blip>
          <a:srcRect/>
          <a:stretch>
            <a:fillRect/>
          </a:stretch>
        </p:blipFill>
        <p:spPr>
          <a:xfrm>
            <a:off x="7010400" y="0"/>
            <a:ext cx="9454334" cy="94543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25591" y="8118136"/>
            <a:ext cx="5791201" cy="1752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 spc="1034" dirty="0">
                <a:solidFill>
                  <a:srgbClr val="ED620C"/>
                </a:solidFill>
                <a:latin typeface="Six Caps"/>
              </a:rPr>
              <a:t>TAKE-AWAYS!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EEB74-5582-5340-BFF9-CFF37659A758}"/>
              </a:ext>
            </a:extLst>
          </p:cNvPr>
          <p:cNvSpPr txBox="1"/>
          <p:nvPr/>
        </p:nvSpPr>
        <p:spPr>
          <a:xfrm>
            <a:off x="7711663" y="1254719"/>
            <a:ext cx="8458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File your taxes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Save your FSA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Be prepared  to support your student throughout the college application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Ask for help if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49F0AC-9E31-EE47-BC98-5FC699A7B01F}"/>
              </a:ext>
            </a:extLst>
          </p:cNvPr>
          <p:cNvSpPr txBox="1"/>
          <p:nvPr/>
        </p:nvSpPr>
        <p:spPr>
          <a:xfrm>
            <a:off x="5638800" y="1181100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Let’s Get Your Student Ready for College</a:t>
            </a:r>
          </a:p>
        </p:txBody>
      </p:sp>
      <p:pic>
        <p:nvPicPr>
          <p:cNvPr id="10" name="Online Media 9" descr="A Video from Michelle Obama to Families &amp; Students | Reach Higher">
            <a:hlinkClick r:id="" action="ppaction://media"/>
            <a:extLst>
              <a:ext uri="{FF2B5EF4-FFF2-40B4-BE49-F238E27FC236}">
                <a16:creationId xmlns:a16="http://schemas.microsoft.com/office/drawing/2014/main" id="{E340B38F-62DB-3A4C-9403-4923F51ED4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54288" y="3543300"/>
            <a:ext cx="10498667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542170"/>
            <a:ext cx="4781088" cy="9081815"/>
            <a:chOff x="0" y="0"/>
            <a:chExt cx="1617306" cy="3072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17307" cy="3072120"/>
            </a:xfrm>
            <a:custGeom>
              <a:avLst/>
              <a:gdLst/>
              <a:ahLst/>
              <a:cxnLst/>
              <a:rect l="l" t="t" r="r" b="b"/>
              <a:pathLst>
                <a:path w="1617307" h="3072120">
                  <a:moveTo>
                    <a:pt x="1492846" y="59690"/>
                  </a:moveTo>
                  <a:cubicBezTo>
                    <a:pt x="1528406" y="59690"/>
                    <a:pt x="1557616" y="88900"/>
                    <a:pt x="1557616" y="124460"/>
                  </a:cubicBezTo>
                  <a:lnTo>
                    <a:pt x="1557616" y="2947660"/>
                  </a:lnTo>
                  <a:cubicBezTo>
                    <a:pt x="1557616" y="2983220"/>
                    <a:pt x="1528406" y="3012430"/>
                    <a:pt x="1492846" y="3012430"/>
                  </a:cubicBezTo>
                  <a:lnTo>
                    <a:pt x="124460" y="3012430"/>
                  </a:lnTo>
                  <a:cubicBezTo>
                    <a:pt x="88900" y="3012430"/>
                    <a:pt x="59690" y="2983220"/>
                    <a:pt x="59690" y="294766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92846" y="59690"/>
                  </a:lnTo>
                  <a:moveTo>
                    <a:pt x="14928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47660"/>
                  </a:lnTo>
                  <a:cubicBezTo>
                    <a:pt x="0" y="3016240"/>
                    <a:pt x="55880" y="3072120"/>
                    <a:pt x="124460" y="3072120"/>
                  </a:cubicBezTo>
                  <a:lnTo>
                    <a:pt x="1492847" y="3072120"/>
                  </a:lnTo>
                  <a:cubicBezTo>
                    <a:pt x="1561427" y="3072120"/>
                    <a:pt x="1617307" y="3016240"/>
                    <a:pt x="1617307" y="2947660"/>
                  </a:cubicBezTo>
                  <a:lnTo>
                    <a:pt x="1617307" y="124460"/>
                  </a:lnTo>
                  <a:cubicBezTo>
                    <a:pt x="1617306" y="55880"/>
                    <a:pt x="1561426" y="0"/>
                    <a:pt x="1492846" y="0"/>
                  </a:cubicBezTo>
                  <a:close/>
                </a:path>
              </a:pathLst>
            </a:custGeom>
            <a:solidFill>
              <a:srgbClr val="00C2CB"/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675B60-37CE-334F-ADCB-A68B2E1D7DA7}"/>
              </a:ext>
            </a:extLst>
          </p:cNvPr>
          <p:cNvSpPr txBox="1"/>
          <p:nvPr/>
        </p:nvSpPr>
        <p:spPr>
          <a:xfrm>
            <a:off x="1742845" y="3712339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11 Ways to Support Your Student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FC508-F555-4A40-90E5-308E6924FA27}"/>
              </a:ext>
            </a:extLst>
          </p:cNvPr>
          <p:cNvSpPr txBox="1"/>
          <p:nvPr/>
        </p:nvSpPr>
        <p:spPr>
          <a:xfrm>
            <a:off x="6248400" y="542170"/>
            <a:ext cx="11582400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75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Advocate</a:t>
            </a:r>
          </a:p>
          <a:p>
            <a:pPr marL="514350" indent="-514350">
              <a:buFont typeface="+mj-lt"/>
              <a:buAutoNum type="arabicPeriod"/>
            </a:pPr>
            <a:endParaRPr lang="en-US" sz="275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5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Encourage</a:t>
            </a:r>
          </a:p>
          <a:p>
            <a:pPr marL="514350" indent="-514350">
              <a:buFont typeface="+mj-lt"/>
              <a:buAutoNum type="arabicPeriod"/>
            </a:pPr>
            <a:endParaRPr lang="en-US" sz="275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5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Listen</a:t>
            </a:r>
          </a:p>
          <a:p>
            <a:pPr marL="514350" indent="-514350">
              <a:buFont typeface="+mj-lt"/>
              <a:buAutoNum type="arabicPeriod"/>
            </a:pPr>
            <a:endParaRPr lang="en-US" sz="275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5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Support</a:t>
            </a:r>
          </a:p>
          <a:p>
            <a:pPr marL="514350" indent="-514350">
              <a:buFont typeface="+mj-lt"/>
              <a:buAutoNum type="arabicPeriod"/>
            </a:pPr>
            <a:endParaRPr lang="en-US" sz="275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5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Engage</a:t>
            </a:r>
          </a:p>
          <a:p>
            <a:pPr marL="514350" indent="-514350">
              <a:buFont typeface="+mj-lt"/>
              <a:buAutoNum type="arabicPeriod"/>
            </a:pPr>
            <a:endParaRPr lang="en-US" sz="275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5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Focus</a:t>
            </a:r>
          </a:p>
          <a:p>
            <a:pPr marL="514350" indent="-514350">
              <a:buFont typeface="+mj-lt"/>
              <a:buAutoNum type="arabicPeriod"/>
            </a:pPr>
            <a:endParaRPr lang="en-US" sz="275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5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Build boundaries</a:t>
            </a:r>
          </a:p>
          <a:p>
            <a:pPr marL="514350" indent="-514350">
              <a:buFont typeface="+mj-lt"/>
              <a:buAutoNum type="arabicPeriod"/>
            </a:pPr>
            <a:endParaRPr lang="en-US" sz="275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5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Refrain</a:t>
            </a:r>
          </a:p>
          <a:p>
            <a:pPr marL="514350" indent="-514350">
              <a:buFont typeface="+mj-lt"/>
              <a:buAutoNum type="arabicPeriod"/>
            </a:pPr>
            <a:endParaRPr lang="en-US" sz="275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5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 patient</a:t>
            </a:r>
          </a:p>
          <a:p>
            <a:pPr marL="514350" indent="-514350">
              <a:buFont typeface="+mj-lt"/>
              <a:buAutoNum type="arabicPeriod"/>
            </a:pPr>
            <a:endParaRPr lang="en-US" sz="275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5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 realistic</a:t>
            </a:r>
          </a:p>
          <a:p>
            <a:pPr marL="514350" indent="-514350">
              <a:buFont typeface="+mj-lt"/>
              <a:buAutoNum type="arabicPeriod"/>
            </a:pPr>
            <a:endParaRPr lang="en-US" sz="275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5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Ask for help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3390900" y="4420225"/>
            <a:ext cx="1150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FAFSA</a:t>
            </a:r>
          </a:p>
        </p:txBody>
      </p:sp>
    </p:spTree>
    <p:extLst>
      <p:ext uri="{BB962C8B-B14F-4D97-AF65-F5344CB8AC3E}">
        <p14:creationId xmlns:p14="http://schemas.microsoft.com/office/powerpoint/2010/main" val="157771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33023" y="7562923"/>
            <a:ext cx="2625832" cy="25637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9AB4E4-C963-C040-9AD5-BE21FB3D24CE}"/>
              </a:ext>
            </a:extLst>
          </p:cNvPr>
          <p:cNvSpPr/>
          <p:nvPr/>
        </p:nvSpPr>
        <p:spPr>
          <a:xfrm>
            <a:off x="5791200" y="1124582"/>
            <a:ext cx="84158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What is the FAFSA?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1AA4F-B70B-9342-9EB3-46CEC277F0F9}"/>
              </a:ext>
            </a:extLst>
          </p:cNvPr>
          <p:cNvSpPr txBox="1"/>
          <p:nvPr/>
        </p:nvSpPr>
        <p:spPr>
          <a:xfrm>
            <a:off x="1219200" y="4229100"/>
            <a:ext cx="1600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FAFSA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– n. a form completed by current and prospective college students in the United States to determine their eligibility for federal financial aid</a:t>
            </a:r>
          </a:p>
        </p:txBody>
      </p:sp>
    </p:spTree>
    <p:extLst>
      <p:ext uri="{BB962C8B-B14F-4D97-AF65-F5344CB8AC3E}">
        <p14:creationId xmlns:p14="http://schemas.microsoft.com/office/powerpoint/2010/main" val="3483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33023" y="7562923"/>
            <a:ext cx="2625832" cy="25637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9AB4E4-C963-C040-9AD5-BE21FB3D24CE}"/>
              </a:ext>
            </a:extLst>
          </p:cNvPr>
          <p:cNvSpPr/>
          <p:nvPr/>
        </p:nvSpPr>
        <p:spPr>
          <a:xfrm>
            <a:off x="5334000" y="1104900"/>
            <a:ext cx="120413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FAFSA Form and FSA ID Help</a:t>
            </a:r>
          </a:p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for Parents </a:t>
            </a:r>
          </a:p>
        </p:txBody>
      </p:sp>
      <p:pic>
        <p:nvPicPr>
          <p:cNvPr id="4" name="Online Media 3" descr="FAFSA® Form and FSA ID Tips for Parents">
            <a:hlinkClick r:id="" action="ppaction://media"/>
            <a:extLst>
              <a:ext uri="{FF2B5EF4-FFF2-40B4-BE49-F238E27FC236}">
                <a16:creationId xmlns:a16="http://schemas.microsoft.com/office/drawing/2014/main" id="{918C7046-DD89-634A-B690-164784256A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91466" y="3238500"/>
            <a:ext cx="10905067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1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3733800" y="4420225"/>
            <a:ext cx="1150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Why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complete the FAFSA?</a:t>
            </a:r>
            <a:r>
              <a:rPr 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09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2819400" y="4420225"/>
            <a:ext cx="1264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When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to complete the FAFSA?</a:t>
            </a:r>
            <a:r>
              <a:rPr 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62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33023" y="7562923"/>
            <a:ext cx="2625832" cy="25637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9AB4E4-C963-C040-9AD5-BE21FB3D24CE}"/>
              </a:ext>
            </a:extLst>
          </p:cNvPr>
          <p:cNvSpPr/>
          <p:nvPr/>
        </p:nvSpPr>
        <p:spPr>
          <a:xfrm>
            <a:off x="5561300" y="1181100"/>
            <a:ext cx="12267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How to Complete the FAFSA </a:t>
            </a:r>
          </a:p>
        </p:txBody>
      </p:sp>
      <p:pic>
        <p:nvPicPr>
          <p:cNvPr id="4" name="Online Media 3" descr="How to Fill Out the FAFSA">
            <a:hlinkClick r:id="" action="ppaction://media"/>
            <a:extLst>
              <a:ext uri="{FF2B5EF4-FFF2-40B4-BE49-F238E27FC236}">
                <a16:creationId xmlns:a16="http://schemas.microsoft.com/office/drawing/2014/main" id="{9CC7BBFC-39D8-BD42-A527-3AC596A849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57600" y="264949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7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621705185D847B8F69E6B7A4F10E4" ma:contentTypeVersion="17" ma:contentTypeDescription="Create a new document." ma:contentTypeScope="" ma:versionID="ae144713a0f356236113565cfa4aed79">
  <xsd:schema xmlns:xsd="http://www.w3.org/2001/XMLSchema" xmlns:xs="http://www.w3.org/2001/XMLSchema" xmlns:p="http://schemas.microsoft.com/office/2006/metadata/properties" xmlns:ns2="e0d7695a-cb5f-42f8-a99c-30e166a17c68" xmlns:ns3="69c64b06-17ee-48d4-b3cd-95d03a91a3ee" targetNamespace="http://schemas.microsoft.com/office/2006/metadata/properties" ma:root="true" ma:fieldsID="324cd0b737d497b6fab1fc4eec0f3580" ns2:_="" ns3:_="">
    <xsd:import namespace="e0d7695a-cb5f-42f8-a99c-30e166a17c68"/>
    <xsd:import namespace="69c64b06-17ee-48d4-b3cd-95d03a91a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Hyperlink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7695a-cb5f-42f8-a99c-30e166a17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Hyperlink" ma:index="21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7af2c11-d56b-49e1-9b7a-f78dfa1e55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64b06-17ee-48d4-b3cd-95d03a91a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6d60a36-caa5-4d93-9428-9fc215e977d9}" ma:internalName="TaxCatchAll" ma:showField="CatchAllData" ma:web="69c64b06-17ee-48d4-b3cd-95d03a91a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d7695a-cb5f-42f8-a99c-30e166a17c68">
      <Terms xmlns="http://schemas.microsoft.com/office/infopath/2007/PartnerControls"/>
    </lcf76f155ced4ddcb4097134ff3c332f>
    <Hyperlink xmlns="e0d7695a-cb5f-42f8-a99c-30e166a17c68">
      <Url xsi:nil="true"/>
      <Description xsi:nil="true"/>
    </Hyperlink>
    <TaxCatchAll xmlns="69c64b06-17ee-48d4-b3cd-95d03a91a3ee" xsi:nil="true"/>
  </documentManagement>
</p:properties>
</file>

<file path=customXml/itemProps1.xml><?xml version="1.0" encoding="utf-8"?>
<ds:datastoreItem xmlns:ds="http://schemas.openxmlformats.org/officeDocument/2006/customXml" ds:itemID="{E49E291B-C995-4F7E-B4C6-9D8BFF7DC245}"/>
</file>

<file path=customXml/itemProps2.xml><?xml version="1.0" encoding="utf-8"?>
<ds:datastoreItem xmlns:ds="http://schemas.openxmlformats.org/officeDocument/2006/customXml" ds:itemID="{8B4F62C1-247F-4824-93F4-9ED1B9C6D1B6}"/>
</file>

<file path=customXml/itemProps3.xml><?xml version="1.0" encoding="utf-8"?>
<ds:datastoreItem xmlns:ds="http://schemas.openxmlformats.org/officeDocument/2006/customXml" ds:itemID="{BF053D79-BB49-4928-BD09-842AACD51FF5}"/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117</Words>
  <Application>Microsoft Macintosh PowerPoint</Application>
  <PresentationFormat>Custom</PresentationFormat>
  <Paragraphs>45</Paragraphs>
  <Slides>10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Six Caps</vt:lpstr>
      <vt:lpstr>Futura</vt:lpstr>
      <vt:lpstr>League Spartan</vt:lpstr>
      <vt:lpstr>Calibri</vt:lpstr>
      <vt:lpstr>Montserrat Classic</vt:lpstr>
      <vt:lpstr>Arial</vt:lpstr>
      <vt:lpstr>Futura Medium</vt:lpstr>
      <vt:lpstr>Futura Condensed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Passport to College - Presentation Slides</dc:title>
  <cp:lastModifiedBy>Kendall Watkins</cp:lastModifiedBy>
  <cp:revision>51</cp:revision>
  <dcterms:created xsi:type="dcterms:W3CDTF">2006-08-16T00:00:00Z</dcterms:created>
  <dcterms:modified xsi:type="dcterms:W3CDTF">2020-07-23T21:37:21Z</dcterms:modified>
  <dc:identifier>DAD_X9bajsI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0x010100CCF621705185D847B8F69E6B7A4F10E4</vt:lpwstr>
  </property>
  <property fmtid="{D5CDD505-2E9C-101B-9397-08002B2CF9AE}" pid="3" name="Order">
    <vt:r8>115400</vt:r8>
  </property>
</Properties>
</file>