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8" r:id="rId3"/>
    <p:sldId id="279" r:id="rId4"/>
    <p:sldId id="280" r:id="rId5"/>
    <p:sldId id="267" r:id="rId6"/>
    <p:sldId id="281" r:id="rId7"/>
    <p:sldId id="282" r:id="rId8"/>
    <p:sldId id="283" r:id="rId9"/>
    <p:sldId id="284" r:id="rId10"/>
    <p:sldId id="259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eague Spartan" pitchFamily="2" charset="77"/>
      <p:regular r:id="rId16"/>
      <p:bold r:id="rId17"/>
    </p:embeddedFont>
    <p:embeddedFont>
      <p:font typeface="Montserrat Classic" pitchFamily="2" charset="77"/>
      <p:regular r:id="rId18"/>
    </p:embeddedFont>
    <p:embeddedFont>
      <p:font typeface="Six Caps" panose="02000508020000020004" pitchFamily="2" charset="77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 autoAdjust="0"/>
    <p:restoredTop sz="94689" autoAdjust="0"/>
  </p:normalViewPr>
  <p:slideViewPr>
    <p:cSldViewPr>
      <p:cViewPr varScale="1">
        <p:scale>
          <a:sx n="68" d="100"/>
          <a:sy n="68" d="100"/>
        </p:scale>
        <p:origin x="76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Uis5lityCQ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K0bbu0y5AM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c1gNefSw78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4842" y="762761"/>
            <a:ext cx="4388378" cy="21503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76771" y="6208560"/>
            <a:ext cx="3884520" cy="1807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11"/>
              </a:lnSpc>
            </a:pPr>
            <a:r>
              <a:rPr lang="en-US" sz="12854" spc="1195">
                <a:solidFill>
                  <a:srgbClr val="ED620C"/>
                </a:solidFill>
                <a:latin typeface="Six Caps"/>
              </a:rPr>
              <a:t>COLLEGE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771" y="8016275"/>
            <a:ext cx="4388378" cy="21503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89277">
            <a:off x="15126452" y="8431015"/>
            <a:ext cx="3234238" cy="21507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05542">
            <a:off x="12265850" y="7034028"/>
            <a:ext cx="3348418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69228" y="3856252"/>
            <a:ext cx="3699606" cy="1543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79"/>
              </a:lnSpc>
            </a:pPr>
            <a:r>
              <a:rPr lang="en-US" sz="10990" spc="1022">
                <a:solidFill>
                  <a:srgbClr val="ED620C"/>
                </a:solidFill>
                <a:latin typeface="Six Caps"/>
              </a:rPr>
              <a:t>PASSPORT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9228" y="3279227"/>
            <a:ext cx="3699606" cy="2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</a:pPr>
            <a:r>
              <a:rPr lang="en-US" sz="2132" spc="729">
                <a:solidFill>
                  <a:srgbClr val="545454"/>
                </a:solidFill>
                <a:latin typeface="Montserrat Classic"/>
              </a:rPr>
              <a:t>YOUR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6771" y="5639800"/>
            <a:ext cx="3699606" cy="2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3"/>
              </a:lnSpc>
            </a:pPr>
            <a:r>
              <a:rPr lang="en-US" sz="2132" spc="729">
                <a:solidFill>
                  <a:srgbClr val="545454"/>
                </a:solidFill>
                <a:latin typeface="Montserrat Classic"/>
              </a:rPr>
              <a:t>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43600" y="3568771"/>
            <a:ext cx="9756708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FAFSA</a:t>
            </a:r>
          </a:p>
          <a:p>
            <a:pPr algn="ctr"/>
            <a:r>
              <a:rPr lang="en-US" sz="6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League Spartan"/>
              </a:rPr>
              <a:t>Part 1</a:t>
            </a:r>
          </a:p>
          <a:p>
            <a:pPr algn="ctr">
              <a:lnSpc>
                <a:spcPts val="16800"/>
              </a:lnSpc>
            </a:pPr>
            <a:endParaRPr lang="en-US" sz="12000" dirty="0">
              <a:solidFill>
                <a:srgbClr val="03989E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73000"/>
          </a:blip>
          <a:srcRect/>
          <a:stretch>
            <a:fillRect/>
          </a:stretch>
        </p:blipFill>
        <p:spPr>
          <a:xfrm>
            <a:off x="7010400" y="0"/>
            <a:ext cx="9454334" cy="94543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5591" y="8118136"/>
            <a:ext cx="5791201" cy="1752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</a:pPr>
            <a:r>
              <a:rPr lang="en-US" sz="11000" spc="1034" dirty="0">
                <a:solidFill>
                  <a:srgbClr val="ED620C"/>
                </a:solidFill>
                <a:latin typeface="Six Caps"/>
              </a:rPr>
              <a:t>TAKE-AWAYS!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EEB74-5582-5340-BFF9-CFF37659A758}"/>
              </a:ext>
            </a:extLst>
          </p:cNvPr>
          <p:cNvSpPr txBox="1"/>
          <p:nvPr/>
        </p:nvSpPr>
        <p:spPr>
          <a:xfrm>
            <a:off x="7848600" y="21717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Complete the FAFSA on October 1 or as soon thereafter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Use FREE resources, if necessary, to help complete the FAFSA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791200" y="1124582"/>
            <a:ext cx="84158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What is the FAFSA?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AA4F-B70B-9342-9EB3-46CEC277F0F9}"/>
              </a:ext>
            </a:extLst>
          </p:cNvPr>
          <p:cNvSpPr txBox="1"/>
          <p:nvPr/>
        </p:nvSpPr>
        <p:spPr>
          <a:xfrm>
            <a:off x="1219200" y="4229100"/>
            <a:ext cx="1600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FAFSA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– n. a form completed by current and prospective college students in the United States to determine their eligibility for federal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551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791200" y="1124582"/>
            <a:ext cx="73543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FAFSA Overview </a:t>
            </a:r>
          </a:p>
        </p:txBody>
      </p:sp>
      <p:pic>
        <p:nvPicPr>
          <p:cNvPr id="4" name="Online Media 3" descr="FAFSA Overview">
            <a:hlinkClick r:id="" action="ppaction://media"/>
            <a:extLst>
              <a:ext uri="{FF2B5EF4-FFF2-40B4-BE49-F238E27FC236}">
                <a16:creationId xmlns:a16="http://schemas.microsoft.com/office/drawing/2014/main" id="{AD1FA350-3A39-EA4E-9DD7-FF608007B1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94666" y="3040017"/>
            <a:ext cx="10498667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8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715000" y="1124582"/>
            <a:ext cx="113709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Why Complete the FAFSA?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AA4F-B70B-9342-9EB3-46CEC277F0F9}"/>
              </a:ext>
            </a:extLst>
          </p:cNvPr>
          <p:cNvSpPr txBox="1"/>
          <p:nvPr/>
        </p:nvSpPr>
        <p:spPr>
          <a:xfrm>
            <a:off x="1143000" y="2942897"/>
            <a:ext cx="16002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It’s </a:t>
            </a:r>
            <a:r>
              <a:rPr lang="en-US" sz="4000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FREE</a:t>
            </a:r>
          </a:p>
          <a:p>
            <a:pPr marL="342900" lvl="0" indent="-342900">
              <a:buFont typeface="+mj-lt"/>
              <a:buAutoNum type="arabicPeriod"/>
            </a:pPr>
            <a:endParaRPr lang="en-US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It’s easier than ever</a:t>
            </a:r>
          </a:p>
          <a:p>
            <a:pPr marL="342900" lvl="0" indent="-342900">
              <a:buFont typeface="+mj-lt"/>
              <a:buAutoNum type="arabicPeriod"/>
            </a:pPr>
            <a:endParaRPr lang="en-US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It takes less than 30 minutes</a:t>
            </a:r>
          </a:p>
          <a:p>
            <a:pPr marL="742950" lvl="0" indent="-742950">
              <a:buFont typeface="+mj-lt"/>
              <a:buAutoNum type="arabicPeriod"/>
            </a:pPr>
            <a:endParaRPr lang="en-US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More people qualify than you think</a:t>
            </a:r>
          </a:p>
          <a:p>
            <a:pPr marL="742950" lvl="0" indent="-742950">
              <a:buFont typeface="+mj-lt"/>
              <a:buAutoNum type="arabicPeriod"/>
            </a:pPr>
            <a:endParaRPr lang="en-US" sz="4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You may need it to apply for state and college financial </a:t>
            </a:r>
          </a:p>
          <a:p>
            <a:pPr lvl="0"/>
            <a:r>
              <a:rPr lang="en-US" sz="4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aid and private scholarships</a:t>
            </a:r>
          </a:p>
          <a:p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562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37281" y="8136695"/>
            <a:ext cx="4388378" cy="2150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94E21-6133-B244-8751-594CD0945C4C}"/>
              </a:ext>
            </a:extLst>
          </p:cNvPr>
          <p:cNvSpPr txBox="1"/>
          <p:nvPr/>
        </p:nvSpPr>
        <p:spPr>
          <a:xfrm>
            <a:off x="5257801" y="1104900"/>
            <a:ext cx="12537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When to complete the FAFSA?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D02B9-2DA4-4F4B-A784-9E55A7D505E5}"/>
              </a:ext>
            </a:extLst>
          </p:cNvPr>
          <p:cNvSpPr txBox="1"/>
          <p:nvPr/>
        </p:nvSpPr>
        <p:spPr>
          <a:xfrm>
            <a:off x="1054395" y="3273753"/>
            <a:ext cx="1672814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The Top 10 Reasons to complete the FAFSA as soon as possible after October 1:</a:t>
            </a:r>
          </a:p>
          <a:p>
            <a:endParaRPr lang="en-US" sz="2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You'll have a better chance of receiving aid from programs with limited funds, like federal work-study and institutional grants.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You can complete the FAFSA before your college applications - just include colleges you plan to apply to and, if needed, update with additional colleges later.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It's easy! Most students and families can use the IRS Data Retrieval tool to complete the income questions.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4. You'll learn about financial aid eligibility early in the admissions process and can make more informed decisions about what colleges apply to.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5. You're sure to meet all of your prospective colleges’ priority financial aid filing deadlines.        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6. If you apply for early decision or early action, you’ll get finalized financial aid award information soon after acceptance notification.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7. If you're planning to apply for any private scholarships that require you to be Pell eligible, you’ll know your eligibility right away.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8. You'll be able to explore the financial impact of a college choice well before the May 1 deadline for accepting a spot.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9. If borrowing is needed, federal loans are best and the only way to apply for those is through the FAFSA.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10. The New York State Tuition Assistance Program (TAP) application is linked from the FAFSA and </a:t>
            </a:r>
          </a:p>
          <a:p>
            <a:pPr lvl="0"/>
            <a:r>
              <a:rPr lang="en-US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uses the same year’s income information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                                                                                                                               </a:t>
            </a: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FE873-7526-5945-BCC7-06B1A1ED6DFD}"/>
              </a:ext>
            </a:extLst>
          </p:cNvPr>
          <p:cNvSpPr txBox="1"/>
          <p:nvPr/>
        </p:nvSpPr>
        <p:spPr>
          <a:xfrm>
            <a:off x="9144000" y="242538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October</a:t>
            </a:r>
            <a:r>
              <a:rPr lang="en-US" sz="4000" b="1" dirty="0">
                <a:solidFill>
                  <a:schemeClr val="accent6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771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715000" y="1124582"/>
            <a:ext cx="125054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How to Complete the FAFSA?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1AA4F-B70B-9342-9EB3-46CEC277F0F9}"/>
              </a:ext>
            </a:extLst>
          </p:cNvPr>
          <p:cNvSpPr txBox="1"/>
          <p:nvPr/>
        </p:nvSpPr>
        <p:spPr>
          <a:xfrm>
            <a:off x="1143000" y="2942897"/>
            <a:ext cx="160020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accent6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Equipment needed to complete the FAFSA:</a:t>
            </a:r>
          </a:p>
          <a:p>
            <a:pPr lvl="0"/>
            <a:endParaRPr lang="en-US" sz="32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FSA Account – also known as FSA ID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  SSN</a:t>
            </a:r>
          </a:p>
          <a:p>
            <a:pPr marL="342900" lvl="0" indent="-342900">
              <a:buFont typeface="+mj-lt"/>
              <a:buAutoNum type="arabicPeriod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Driver’s license number</a:t>
            </a:r>
          </a:p>
          <a:p>
            <a:pPr marL="742950" lvl="0" indent="-742950">
              <a:buFont typeface="+mj-lt"/>
              <a:buAutoNum type="arabicPeriod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2019 tax records</a:t>
            </a:r>
          </a:p>
          <a:p>
            <a:pPr marL="742950" lvl="0" indent="-742950">
              <a:buFont typeface="+mj-lt"/>
              <a:buAutoNum type="arabicPeriod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Records of your assets</a:t>
            </a:r>
          </a:p>
          <a:p>
            <a:pPr marL="742950" lvl="0" indent="-742950">
              <a:buFont typeface="+mj-lt"/>
              <a:buAutoNum type="arabicPeriod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List of colleges</a:t>
            </a:r>
          </a:p>
          <a:p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71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715000" y="1124582"/>
            <a:ext cx="125054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How to Complete the FAFSA? </a:t>
            </a:r>
          </a:p>
        </p:txBody>
      </p:sp>
      <p:pic>
        <p:nvPicPr>
          <p:cNvPr id="7" name="Online Media 6" descr="How to Fill Out the FAFSA">
            <a:hlinkClick r:id="" action="ppaction://media"/>
            <a:extLst>
              <a:ext uri="{FF2B5EF4-FFF2-40B4-BE49-F238E27FC236}">
                <a16:creationId xmlns:a16="http://schemas.microsoft.com/office/drawing/2014/main" id="{737E9A2C-3870-8E4D-B9E1-DF288A04F8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314700" y="2604455"/>
            <a:ext cx="116586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715000" y="1124582"/>
            <a:ext cx="9048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What happens next? </a:t>
            </a:r>
          </a:p>
        </p:txBody>
      </p:sp>
      <p:pic>
        <p:nvPicPr>
          <p:cNvPr id="4" name="Online Media 3" descr="After the FAFSA: What Happens Next">
            <a:hlinkClick r:id="" action="ppaction://media"/>
            <a:extLst>
              <a:ext uri="{FF2B5EF4-FFF2-40B4-BE49-F238E27FC236}">
                <a16:creationId xmlns:a16="http://schemas.microsoft.com/office/drawing/2014/main" id="{C833CF84-E907-CE4A-87FD-631FD2A00F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76600" y="2933700"/>
            <a:ext cx="1173480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9045" y="557262"/>
            <a:ext cx="4388378" cy="21503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33023" y="7562923"/>
            <a:ext cx="2625832" cy="25637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9AB4E4-C963-C040-9AD5-BE21FB3D24CE}"/>
              </a:ext>
            </a:extLst>
          </p:cNvPr>
          <p:cNvSpPr/>
          <p:nvPr/>
        </p:nvSpPr>
        <p:spPr>
          <a:xfrm>
            <a:off x="5715000" y="1124582"/>
            <a:ext cx="42075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Follow-up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5F154-6BF6-2748-B929-C62FE5492940}"/>
              </a:ext>
            </a:extLst>
          </p:cNvPr>
          <p:cNvSpPr txBox="1"/>
          <p:nvPr/>
        </p:nvSpPr>
        <p:spPr>
          <a:xfrm>
            <a:off x="1524000" y="3162300"/>
            <a:ext cx="1333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SAR – </a:t>
            </a:r>
            <a:r>
              <a:rPr lang="en-US" sz="4000" dirty="0">
                <a:solidFill>
                  <a:schemeClr val="accent5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Student Aid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EFC – </a:t>
            </a:r>
            <a:r>
              <a:rPr lang="en-US" sz="4000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Estimated Family Contribution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Financial aid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244340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621705185D847B8F69E6B7A4F10E4" ma:contentTypeVersion="17" ma:contentTypeDescription="Create a new document." ma:contentTypeScope="" ma:versionID="ae144713a0f356236113565cfa4aed79">
  <xsd:schema xmlns:xsd="http://www.w3.org/2001/XMLSchema" xmlns:xs="http://www.w3.org/2001/XMLSchema" xmlns:p="http://schemas.microsoft.com/office/2006/metadata/properties" xmlns:ns2="e0d7695a-cb5f-42f8-a99c-30e166a17c68" xmlns:ns3="69c64b06-17ee-48d4-b3cd-95d03a91a3ee" targetNamespace="http://schemas.microsoft.com/office/2006/metadata/properties" ma:root="true" ma:fieldsID="324cd0b737d497b6fab1fc4eec0f3580" ns2:_="" ns3:_="">
    <xsd:import namespace="e0d7695a-cb5f-42f8-a99c-30e166a17c68"/>
    <xsd:import namespace="69c64b06-17ee-48d4-b3cd-95d03a91a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Hyperlink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7695a-cb5f-42f8-a99c-30e166a17c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Hyperlink" ma:index="21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7af2c11-d56b-49e1-9b7a-f78dfa1e55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64b06-17ee-48d4-b3cd-95d03a91a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d60a36-caa5-4d93-9428-9fc215e977d9}" ma:internalName="TaxCatchAll" ma:showField="CatchAllData" ma:web="69c64b06-17ee-48d4-b3cd-95d03a91a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d7695a-cb5f-42f8-a99c-30e166a17c68">
      <Terms xmlns="http://schemas.microsoft.com/office/infopath/2007/PartnerControls"/>
    </lcf76f155ced4ddcb4097134ff3c332f>
    <Hyperlink xmlns="e0d7695a-cb5f-42f8-a99c-30e166a17c68">
      <Url xsi:nil="true"/>
      <Description xsi:nil="true"/>
    </Hyperlink>
    <TaxCatchAll xmlns="69c64b06-17ee-48d4-b3cd-95d03a91a3ee" xsi:nil="true"/>
  </documentManagement>
</p:properties>
</file>

<file path=customXml/itemProps1.xml><?xml version="1.0" encoding="utf-8"?>
<ds:datastoreItem xmlns:ds="http://schemas.openxmlformats.org/officeDocument/2006/customXml" ds:itemID="{34DC3779-E232-476F-949D-F35A5F26EC0E}"/>
</file>

<file path=customXml/itemProps2.xml><?xml version="1.0" encoding="utf-8"?>
<ds:datastoreItem xmlns:ds="http://schemas.openxmlformats.org/officeDocument/2006/customXml" ds:itemID="{6286E11E-81AC-4864-AF14-6856D511FCDD}"/>
</file>

<file path=customXml/itemProps3.xml><?xml version="1.0" encoding="utf-8"?>
<ds:datastoreItem xmlns:ds="http://schemas.openxmlformats.org/officeDocument/2006/customXml" ds:itemID="{DC7B85F5-AB44-4D23-9D14-04E1799812D9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434</Words>
  <Application>Microsoft Macintosh PowerPoint</Application>
  <PresentationFormat>Custom</PresentationFormat>
  <Paragraphs>67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Six Caps</vt:lpstr>
      <vt:lpstr>Futura</vt:lpstr>
      <vt:lpstr>League Spartan</vt:lpstr>
      <vt:lpstr>Calibri</vt:lpstr>
      <vt:lpstr>Montserrat Classic</vt:lpstr>
      <vt:lpstr>Arial</vt:lpstr>
      <vt:lpstr>Futura Condensed ExtraBold</vt:lpstr>
      <vt:lpstr>Futura Medium</vt:lpstr>
      <vt:lpstr>Futura Condensed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Passport to College - Presentation Slides</dc:title>
  <cp:lastModifiedBy>Kendall Watkins</cp:lastModifiedBy>
  <cp:revision>30</cp:revision>
  <dcterms:created xsi:type="dcterms:W3CDTF">2006-08-16T00:00:00Z</dcterms:created>
  <dcterms:modified xsi:type="dcterms:W3CDTF">2020-07-23T21:32:00Z</dcterms:modified>
  <dc:identifier>DAD_X9bajsI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0x010100CCF621705185D847B8F69E6B7A4F10E4</vt:lpwstr>
  </property>
  <property fmtid="{D5CDD505-2E9C-101B-9397-08002B2CF9AE}" pid="3" name="Order">
    <vt:r8>115000</vt:r8>
  </property>
</Properties>
</file>