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sldIdLst>
    <p:sldId id="256" r:id="rId3"/>
    <p:sldId id="279" r:id="rId4"/>
    <p:sldId id="263" r:id="rId5"/>
    <p:sldId id="288" r:id="rId6"/>
    <p:sldId id="289" r:id="rId7"/>
    <p:sldId id="290" r:id="rId8"/>
    <p:sldId id="291" r:id="rId9"/>
    <p:sldId id="293" r:id="rId10"/>
    <p:sldId id="264" r:id="rId11"/>
    <p:sldId id="278" r:id="rId12"/>
    <p:sldId id="294" r:id="rId13"/>
    <p:sldId id="27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5"/>
  </p:normalViewPr>
  <p:slideViewPr>
    <p:cSldViewPr snapToGrid="0" snapToObjects="1">
      <p:cViewPr varScale="1">
        <p:scale>
          <a:sx n="114" d="100"/>
          <a:sy n="114" d="100"/>
        </p:scale>
        <p:origin x="472" y="16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6DC46-1273-194B-AAF9-A27ED50F5E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24805F-4E85-B949-8C51-D8A4417D1C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FC36A8-86C5-7D49-8465-42F35B3A777D}"/>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3BEF4D0C-72C2-5E4F-8C19-FF1508BAC5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74D743-335E-EE46-A1D0-956D5D4E223A}"/>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1180225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0ABDA-801A-DC4D-B46C-7E7C5C564D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4483E7-2617-A543-9422-F6357EABD0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710D7-76D5-0044-8753-A15BD51E39EE}"/>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0295F6B7-D848-C34A-AC7C-664F4A11789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D80312E-274B-EF43-84E1-0A080A721E4C}"/>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2199113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480C55-F279-B34D-9BFF-814BD0CA49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87A6C5-C05A-824A-AE03-1DF97D7495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BD53C0-6E80-D441-9DB4-D07599B5CCA2}"/>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565355F6-4927-8F48-8190-0C087FAA74E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F89F070-A4AC-5344-99D3-4568D32CCC18}"/>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3017029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964964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08333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2426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673136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967920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1154424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0419277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3860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40FAF-3499-B544-9957-2C1F9F0ED7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F2A433-8C26-B845-92E3-7FDF9BEDE4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2A428D-ACEB-1F4E-A312-690836668C2B}"/>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2821386A-9BA3-D648-B734-84B5BC637D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5E1A969-70F6-CD4D-85B1-ED32A38EF7F7}"/>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3227566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dirty="0"/>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8446336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78037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448275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A0114-31FF-3A48-B2E1-0C22E0F56E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74D54A-CA91-4343-B39B-FEA6D0C6DF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903361-1ED5-A947-81C4-709D1834FD79}"/>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2E532E9C-6674-E04B-956B-D4BBE31180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64758EE-E72B-8144-948A-5445E929A6D1}"/>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2323518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B08FC-DD7A-A44F-96CB-588AB6F8E5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195110-061B-6142-931B-51ADDBEE6C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9078EC-2197-5A48-B99B-DF049F260A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A2B5D2-8F01-8442-816E-7B67409E4411}"/>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6" name="Footer Placeholder 5">
            <a:extLst>
              <a:ext uri="{FF2B5EF4-FFF2-40B4-BE49-F238E27FC236}">
                <a16:creationId xmlns:a16="http://schemas.microsoft.com/office/drawing/2014/main" id="{739762D2-5A6F-5B41-A208-90B65F1BC7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FD37EA-8144-B94D-B2E4-48BA5C75917D}"/>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721221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121E4-FE5B-364E-94F8-6533B97CAE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6D4566-5446-DB43-A57A-AE3151C5B1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C6B6E5-8551-3946-A271-19D1F0D255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FD9614-C526-B041-B156-45A40CC3C2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22A420-5541-184B-823C-2358D27734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41D58C-7F38-ED4E-BF00-E2AF40D5EB2D}"/>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8" name="Footer Placeholder 7">
            <a:extLst>
              <a:ext uri="{FF2B5EF4-FFF2-40B4-BE49-F238E27FC236}">
                <a16:creationId xmlns:a16="http://schemas.microsoft.com/office/drawing/2014/main" id="{F301C136-C003-1E48-A60C-172222FEC68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0A1EC50-D14A-6F4E-A0DE-07774E9C89D0}"/>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1847683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D16B6-2DB6-724F-931E-EB026EEF49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6438A1-4016-6B4B-950B-8CE7087658BC}"/>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4" name="Footer Placeholder 3">
            <a:extLst>
              <a:ext uri="{FF2B5EF4-FFF2-40B4-BE49-F238E27FC236}">
                <a16:creationId xmlns:a16="http://schemas.microsoft.com/office/drawing/2014/main" id="{0165DC74-D6AA-9A4C-9240-ECAAFA6097B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825BDC8-63E4-9E48-81E5-78CE21EAC15E}"/>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3631872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CD6C5-C039-A74F-97C6-0A7F6E77EAE2}"/>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3" name="Footer Placeholder 2">
            <a:extLst>
              <a:ext uri="{FF2B5EF4-FFF2-40B4-BE49-F238E27FC236}">
                <a16:creationId xmlns:a16="http://schemas.microsoft.com/office/drawing/2014/main" id="{4E0F981F-7211-664B-ABB9-38074F0069F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2195299-314D-3141-BF1F-27247AD2B68D}"/>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1377597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2E17A-5981-5941-BD99-850C0D3A08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231059-E664-5B41-9A84-9AF50D34EB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28E714-8995-A34F-A6BA-50DE7D629C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FDC9D4-F361-2045-B899-5184FB7015E8}"/>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6" name="Footer Placeholder 5">
            <a:extLst>
              <a:ext uri="{FF2B5EF4-FFF2-40B4-BE49-F238E27FC236}">
                <a16:creationId xmlns:a16="http://schemas.microsoft.com/office/drawing/2014/main" id="{01B7A57B-6051-1441-986B-BEA97301F6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E57B366-A782-584F-81D0-C97BCF428A6C}"/>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4023021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FED42-C49A-0445-96C2-6B4792E19A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C116AF-4A78-254A-9F4D-0CFBB4EB9E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0B4B72F-EA16-EA48-B27D-28F3438A90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73EF87-45E5-2B47-9E0B-A43D27511591}"/>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6" name="Footer Placeholder 5">
            <a:extLst>
              <a:ext uri="{FF2B5EF4-FFF2-40B4-BE49-F238E27FC236}">
                <a16:creationId xmlns:a16="http://schemas.microsoft.com/office/drawing/2014/main" id="{A64A512C-6914-374D-AAA8-E3054188A73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4DC1ED-1741-AF47-AFD9-B05A9CE770A8}"/>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2396807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A45598-5D6B-394F-A24F-5DEB532942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EA5D54-C558-2345-AC40-D51E4899DC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5AD04A-379E-A742-8292-E542DECDD6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5294AEDE-53AB-9E44-838C-EEF92C2DCD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E69292F-70AA-8543-8B79-92AE501C53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DE8A-21BC-A848-A7DB-8BDC2E980D17}" type="slidenum">
              <a:rPr lang="en-US" smtClean="0"/>
              <a:t>‹#›</a:t>
            </a:fld>
            <a:endParaRPr lang="en-US" dirty="0"/>
          </a:p>
        </p:txBody>
      </p:sp>
    </p:spTree>
    <p:extLst>
      <p:ext uri="{BB962C8B-B14F-4D97-AF65-F5344CB8AC3E}">
        <p14:creationId xmlns:p14="http://schemas.microsoft.com/office/powerpoint/2010/main" val="305772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7/24/20</a:t>
            </a:fld>
            <a:endParaRPr lang="en-US" dirty="0"/>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017763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8.xml"/><Relationship Id="rId1" Type="http://schemas.openxmlformats.org/officeDocument/2006/relationships/video" Target="https://www.youtube.com/embed/qsIWYyKmalQ?feature=oembed" TargetMode="External"/><Relationship Id="rId5" Type="http://schemas.openxmlformats.org/officeDocument/2006/relationships/image" Target="../media/image5.jpe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90B82-F4D4-5D45-9DB5-FE26A5A5ECDA}"/>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C59166E2-C27A-8748-A119-550AFCE69CC4}"/>
              </a:ext>
            </a:extLst>
          </p:cNvPr>
          <p:cNvSpPr>
            <a:spLocks noGrp="1"/>
          </p:cNvSpPr>
          <p:nvPr>
            <p:ph type="subTitle" idx="1"/>
          </p:nvPr>
        </p:nvSpPr>
        <p:spPr/>
        <p:txBody>
          <a:bodyPr/>
          <a:lstStyle/>
          <a:p>
            <a:endParaRPr lang="en-US" dirty="0"/>
          </a:p>
        </p:txBody>
      </p:sp>
      <p:pic>
        <p:nvPicPr>
          <p:cNvPr id="4" name="Picture 3">
            <a:extLst>
              <a:ext uri="{FF2B5EF4-FFF2-40B4-BE49-F238E27FC236}">
                <a16:creationId xmlns:a16="http://schemas.microsoft.com/office/drawing/2014/main" id="{490BFA5B-167A-5E4C-8DE3-455BA5BF57CC}"/>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FA274CD-A650-8249-B8BA-1648FFB80872}"/>
              </a:ext>
            </a:extLst>
          </p:cNvPr>
          <p:cNvSpPr txBox="1"/>
          <p:nvPr/>
        </p:nvSpPr>
        <p:spPr>
          <a:xfrm>
            <a:off x="3743324" y="2025651"/>
            <a:ext cx="7572375" cy="2246769"/>
          </a:xfrm>
          <a:prstGeom prst="rect">
            <a:avLst/>
          </a:prstGeom>
          <a:noFill/>
        </p:spPr>
        <p:txBody>
          <a:bodyPr wrap="square" rtlCol="0">
            <a:spAutoFit/>
          </a:bodyPr>
          <a:lstStyle/>
          <a:p>
            <a:pPr algn="ctr"/>
            <a:r>
              <a:rPr lang="en-US" sz="8000" b="1" spc="300" dirty="0">
                <a:solidFill>
                  <a:schemeClr val="tx1">
                    <a:lumMod val="65000"/>
                    <a:lumOff val="35000"/>
                  </a:schemeClr>
                </a:solidFill>
                <a:latin typeface="League Spartan"/>
              </a:rPr>
              <a:t>College Essays</a:t>
            </a:r>
            <a:endParaRPr lang="en-US" sz="6000" b="1" spc="300" dirty="0">
              <a:solidFill>
                <a:schemeClr val="tx1">
                  <a:lumMod val="65000"/>
                  <a:lumOff val="35000"/>
                </a:schemeClr>
              </a:solidFill>
              <a:latin typeface="League Spartan"/>
            </a:endParaRPr>
          </a:p>
          <a:p>
            <a:pPr algn="ctr"/>
            <a:r>
              <a:rPr lang="en-US" sz="6000" b="1" dirty="0">
                <a:solidFill>
                  <a:schemeClr val="tx1">
                    <a:lumMod val="65000"/>
                    <a:lumOff val="35000"/>
                  </a:schemeClr>
                </a:solidFill>
                <a:latin typeface="League Spartan"/>
              </a:rPr>
              <a:t>Part 2</a:t>
            </a:r>
            <a:endParaRPr lang="en-US" sz="8000" b="1" dirty="0"/>
          </a:p>
        </p:txBody>
      </p:sp>
    </p:spTree>
    <p:extLst>
      <p:ext uri="{BB962C8B-B14F-4D97-AF65-F5344CB8AC3E}">
        <p14:creationId xmlns:p14="http://schemas.microsoft.com/office/powerpoint/2010/main" val="2306157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a:srcRect/>
          <a:stretch>
            <a:fillRect/>
          </a:stretch>
        </p:blipFill>
        <p:spPr>
          <a:xfrm>
            <a:off x="306030" y="371508"/>
            <a:ext cx="2925585" cy="1433537"/>
          </a:xfrm>
          <a:prstGeom prst="rect">
            <a:avLst/>
          </a:prstGeom>
        </p:spPr>
      </p:pic>
      <p:pic>
        <p:nvPicPr>
          <p:cNvPr id="3" name="Picture 3"/>
          <p:cNvPicPr>
            <a:picLocks noChangeAspect="1"/>
          </p:cNvPicPr>
          <p:nvPr/>
        </p:nvPicPr>
        <p:blipFill>
          <a:blip r:embed="rId4"/>
          <a:srcRect/>
          <a:stretch>
            <a:fillRect/>
          </a:stretch>
        </p:blipFill>
        <p:spPr>
          <a:xfrm>
            <a:off x="9091521" y="5424464"/>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708400" y="736600"/>
            <a:ext cx="7670800"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5 College Essays That Suck</a:t>
            </a:r>
          </a:p>
        </p:txBody>
      </p:sp>
      <p:pic>
        <p:nvPicPr>
          <p:cNvPr id="6" name="Online Media 5" descr="5 College Essays That Suck">
            <a:hlinkClick r:id="" action="ppaction://media"/>
            <a:extLst>
              <a:ext uri="{FF2B5EF4-FFF2-40B4-BE49-F238E27FC236}">
                <a16:creationId xmlns:a16="http://schemas.microsoft.com/office/drawing/2014/main" id="{4EA9E867-DFCF-CF49-A728-28F021B54811}"/>
              </a:ext>
            </a:extLst>
          </p:cNvPr>
          <p:cNvPicPr>
            <a:picLocks noRot="1" noChangeAspect="1"/>
          </p:cNvPicPr>
          <p:nvPr>
            <a:videoFile r:link="rId1"/>
          </p:nvPr>
        </p:nvPicPr>
        <p:blipFill>
          <a:blip r:embed="rId5"/>
          <a:stretch>
            <a:fillRect/>
          </a:stretch>
        </p:blipFill>
        <p:spPr>
          <a:xfrm>
            <a:off x="3231615" y="1566839"/>
            <a:ext cx="6858000" cy="3857625"/>
          </a:xfrm>
          <a:prstGeom prst="rect">
            <a:avLst/>
          </a:prstGeom>
        </p:spPr>
      </p:pic>
    </p:spTree>
    <p:extLst>
      <p:ext uri="{BB962C8B-B14F-4D97-AF65-F5344CB8AC3E}">
        <p14:creationId xmlns:p14="http://schemas.microsoft.com/office/powerpoint/2010/main" val="50845946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vol="80000">
                <p:cTn id="7" fill="hold" display="0">
                  <p:stCondLst>
                    <p:cond delay="indefinite"/>
                  </p:stCondLst>
                </p:cTn>
                <p:tgtEl>
                  <p:spTgt spid="6"/>
                </p:tgtEl>
              </p:cMediaNode>
            </p:vide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pic>
        <p:nvPicPr>
          <p:cNvPr id="3" name="Picture 3"/>
          <p:cNvPicPr>
            <a:picLocks noChangeAspect="1"/>
          </p:cNvPicPr>
          <p:nvPr/>
        </p:nvPicPr>
        <p:blipFill>
          <a:blip r:embed="rId3"/>
          <a:srcRect/>
          <a:stretch>
            <a:fillRect/>
          </a:stretch>
        </p:blipFill>
        <p:spPr>
          <a:xfrm rot="-949827">
            <a:off x="9660906" y="4371974"/>
            <a:ext cx="3185881" cy="3185881"/>
          </a:xfrm>
          <a:prstGeom prst="rect">
            <a:avLst/>
          </a:prstGeom>
        </p:spPr>
      </p:pic>
      <p:sp>
        <p:nvSpPr>
          <p:cNvPr id="4" name="TextBox 3">
            <a:extLst>
              <a:ext uri="{FF2B5EF4-FFF2-40B4-BE49-F238E27FC236}">
                <a16:creationId xmlns:a16="http://schemas.microsoft.com/office/drawing/2014/main" id="{78C77DCB-F57B-4E4F-9570-4659B205A48A}"/>
              </a:ext>
            </a:extLst>
          </p:cNvPr>
          <p:cNvSpPr txBox="1"/>
          <p:nvPr/>
        </p:nvSpPr>
        <p:spPr>
          <a:xfrm>
            <a:off x="3479469" y="734333"/>
            <a:ext cx="7968343"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General Writing Process</a:t>
            </a:r>
            <a:endParaRPr lang="en-US" sz="4000" dirty="0">
              <a:solidFill>
                <a:schemeClr val="accent5"/>
              </a:solidFill>
              <a:latin typeface="Futura Condensed Medium" panose="020B0602020204020303" pitchFamily="34" charset="-79"/>
              <a:cs typeface="Futura Condensed Medium" panose="020B0602020204020303" pitchFamily="34" charset="-79"/>
            </a:endParaRPr>
          </a:p>
        </p:txBody>
      </p:sp>
      <p:sp>
        <p:nvSpPr>
          <p:cNvPr id="6" name="TextBox 5">
            <a:extLst>
              <a:ext uri="{FF2B5EF4-FFF2-40B4-BE49-F238E27FC236}">
                <a16:creationId xmlns:a16="http://schemas.microsoft.com/office/drawing/2014/main" id="{71D33F4D-3CAC-5941-B6A8-0A2F3F9FCCA2}"/>
              </a:ext>
            </a:extLst>
          </p:cNvPr>
          <p:cNvSpPr txBox="1"/>
          <p:nvPr/>
        </p:nvSpPr>
        <p:spPr>
          <a:xfrm>
            <a:off x="825190" y="2152185"/>
            <a:ext cx="10136459"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Prewrite</a:t>
            </a: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Brainstorm</a:t>
            </a: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Draft</a:t>
            </a: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Sit</a:t>
            </a: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Revise</a:t>
            </a: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Solicit</a:t>
            </a: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Revise</a:t>
            </a: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Solicit</a:t>
            </a: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Polish</a:t>
            </a: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Solicit</a:t>
            </a:r>
          </a:p>
        </p:txBody>
      </p:sp>
    </p:spTree>
    <p:extLst>
      <p:ext uri="{BB962C8B-B14F-4D97-AF65-F5344CB8AC3E}">
        <p14:creationId xmlns:p14="http://schemas.microsoft.com/office/powerpoint/2010/main" val="164892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E045F3A-07FC-D549-A09A-02EAE03CD279}"/>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E740981D-7766-4244-A737-BB23A1E9E0DC}"/>
              </a:ext>
            </a:extLst>
          </p:cNvPr>
          <p:cNvSpPr txBox="1"/>
          <p:nvPr/>
        </p:nvSpPr>
        <p:spPr>
          <a:xfrm>
            <a:off x="5527819" y="1671668"/>
            <a:ext cx="4940135" cy="1938992"/>
          </a:xfrm>
          <a:prstGeom prst="rect">
            <a:avLst/>
          </a:prstGeom>
          <a:noFill/>
        </p:spPr>
        <p:txBody>
          <a:bodyPr wrap="square" rtlCol="0">
            <a:spAutoFit/>
          </a:bodyPr>
          <a:lstStyle/>
          <a:p>
            <a:pPr marL="685800" indent="-685800">
              <a:buFont typeface="Arial" panose="020B0604020202020204" pitchFamily="34" charset="0"/>
              <a:buChar char="•"/>
            </a:pPr>
            <a:r>
              <a:rPr lang="en-US" sz="2400" dirty="0">
                <a:solidFill>
                  <a:schemeClr val="bg1"/>
                </a:solidFill>
                <a:latin typeface="Futura Condensed Medium" panose="020B0602020204020303" pitchFamily="34" charset="-79"/>
                <a:cs typeface="Futura Condensed Medium" panose="020B0602020204020303" pitchFamily="34" charset="-79"/>
              </a:rPr>
              <a:t>Good writing takes time, so start early</a:t>
            </a:r>
          </a:p>
          <a:p>
            <a:pPr marL="685800" indent="-685800">
              <a:buFont typeface="Arial" panose="020B0604020202020204" pitchFamily="34" charset="0"/>
              <a:buChar char="•"/>
            </a:pPr>
            <a:endParaRPr lang="en-US" sz="2400" dirty="0">
              <a:solidFill>
                <a:schemeClr val="bg1"/>
              </a:solidFill>
              <a:latin typeface="Futura Condensed Medium" panose="020B0602020204020303" pitchFamily="34" charset="-79"/>
              <a:cs typeface="Futura Condensed Medium" panose="020B0602020204020303" pitchFamily="34" charset="-79"/>
            </a:endParaRPr>
          </a:p>
          <a:p>
            <a:pPr marL="685800" indent="-685800">
              <a:buFont typeface="Arial" panose="020B0604020202020204" pitchFamily="34" charset="0"/>
              <a:buChar char="•"/>
            </a:pPr>
            <a:r>
              <a:rPr lang="en-US" sz="2400" dirty="0">
                <a:solidFill>
                  <a:schemeClr val="bg1"/>
                </a:solidFill>
                <a:latin typeface="Futura Condensed Medium" panose="020B0602020204020303" pitchFamily="34" charset="-79"/>
                <a:cs typeface="Futura Condensed Medium" panose="020B0602020204020303" pitchFamily="34" charset="-79"/>
              </a:rPr>
              <a:t>Think of the Common App essay as a way for admissions committees to get to know me</a:t>
            </a:r>
          </a:p>
        </p:txBody>
      </p:sp>
    </p:spTree>
    <p:extLst>
      <p:ext uri="{BB962C8B-B14F-4D97-AF65-F5344CB8AC3E}">
        <p14:creationId xmlns:p14="http://schemas.microsoft.com/office/powerpoint/2010/main" val="848858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422650" y="717349"/>
            <a:ext cx="7670800" cy="1323439"/>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Common App Prompts – </a:t>
            </a:r>
            <a:r>
              <a:rPr lang="en-US" sz="4000" dirty="0">
                <a:solidFill>
                  <a:schemeClr val="accent5"/>
                </a:solidFill>
                <a:latin typeface="Futura Condensed Medium" panose="020B0602020204020303" pitchFamily="34" charset="-79"/>
                <a:cs typeface="Futura Condensed Medium" panose="020B0602020204020303" pitchFamily="34" charset="-79"/>
              </a:rPr>
              <a:t>2020 – 2021 </a:t>
            </a:r>
          </a:p>
        </p:txBody>
      </p:sp>
      <p:sp>
        <p:nvSpPr>
          <p:cNvPr id="5" name="TextBox 4">
            <a:extLst>
              <a:ext uri="{FF2B5EF4-FFF2-40B4-BE49-F238E27FC236}">
                <a16:creationId xmlns:a16="http://schemas.microsoft.com/office/drawing/2014/main" id="{771D02B9-2DA4-4F4B-A784-9E55A7D505E5}"/>
              </a:ext>
            </a:extLst>
          </p:cNvPr>
          <p:cNvSpPr txBox="1"/>
          <p:nvPr/>
        </p:nvSpPr>
        <p:spPr>
          <a:xfrm>
            <a:off x="519953" y="2176523"/>
            <a:ext cx="11152094" cy="4678204"/>
          </a:xfrm>
          <a:prstGeom prst="rect">
            <a:avLst/>
          </a:prstGeom>
          <a:noFill/>
        </p:spPr>
        <p:txBody>
          <a:bodyPr wrap="square" rtlCol="0">
            <a:spAutoFit/>
          </a:bodyPr>
          <a:lstStyle/>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Some students have a background, identity, interest, or talent that is so meaningful they believe their application would be incomplete without it. If this sounds like you, then please share your story.</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The lessons we take from obstacles we encounter can be fundamental to later success. Recount a time when you faced a challenge, setback, or failure. How did it affect you, and what did you learn from the experience?</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Reflect on a time when you questioned or challenged a belief or idea. What prompted your thinking? What was the outcome?</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Describe a problem you've solved or a problem you'd like to solve. It can be an intellectual challenge, a research query, an ethical dilemma - anything that is of personal importance, no matter the scale. Explain its significance to you and what steps you took or could be taken to identify a solution.</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Discuss an accomplishment, event, or realization that sparked a period of personal growth and a new understanding of yourself or others.</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Describe a topic, idea, or concept you find so engaging that it makes you lose all track of time. Why does it captivate you? What or who do you turn to when you want to learn more?</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Share an essay on any topic of your choice. It can be one you've already written, one that responds to a different prompt, or one of your own design.</a:t>
            </a:r>
          </a:p>
          <a:p>
            <a:pPr marL="342900" indent="-342900" defTabSz="609630">
              <a:buFont typeface="+mj-lt"/>
              <a:buAutoNum type="arabicPeriod"/>
            </a:pPr>
            <a:endParaRPr lang="en-US" dirty="0">
              <a:solidFill>
                <a:prstClr val="black"/>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86166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pic>
        <p:nvPicPr>
          <p:cNvPr id="3" name="Picture 3"/>
          <p:cNvPicPr>
            <a:picLocks noChangeAspect="1"/>
          </p:cNvPicPr>
          <p:nvPr/>
        </p:nvPicPr>
        <p:blipFill>
          <a:blip r:embed="rId3"/>
          <a:srcRect/>
          <a:stretch>
            <a:fillRect/>
          </a:stretch>
        </p:blipFill>
        <p:spPr>
          <a:xfrm rot="-949827">
            <a:off x="9660906" y="4371974"/>
            <a:ext cx="3185881" cy="3185881"/>
          </a:xfrm>
          <a:prstGeom prst="rect">
            <a:avLst/>
          </a:prstGeom>
        </p:spPr>
      </p:pic>
      <p:sp>
        <p:nvSpPr>
          <p:cNvPr id="4" name="TextBox 3">
            <a:extLst>
              <a:ext uri="{FF2B5EF4-FFF2-40B4-BE49-F238E27FC236}">
                <a16:creationId xmlns:a16="http://schemas.microsoft.com/office/drawing/2014/main" id="{78C77DCB-F57B-4E4F-9570-4659B205A48A}"/>
              </a:ext>
            </a:extLst>
          </p:cNvPr>
          <p:cNvSpPr txBox="1"/>
          <p:nvPr/>
        </p:nvSpPr>
        <p:spPr>
          <a:xfrm>
            <a:off x="3479469" y="734333"/>
            <a:ext cx="7968343"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Sample Essay #1</a:t>
            </a:r>
            <a:endParaRPr lang="en-US" sz="4000" dirty="0">
              <a:solidFill>
                <a:schemeClr val="accent5"/>
              </a:solidFill>
              <a:latin typeface="Futura Condensed Medium" panose="020B0602020204020303" pitchFamily="34" charset="-79"/>
              <a:cs typeface="Futura Condensed Medium" panose="020B0602020204020303" pitchFamily="34" charset="-79"/>
            </a:endParaRPr>
          </a:p>
        </p:txBody>
      </p:sp>
      <p:sp>
        <p:nvSpPr>
          <p:cNvPr id="5" name="TextBox 4">
            <a:extLst>
              <a:ext uri="{FF2B5EF4-FFF2-40B4-BE49-F238E27FC236}">
                <a16:creationId xmlns:a16="http://schemas.microsoft.com/office/drawing/2014/main" id="{1818C8F1-1F76-8642-B3FC-64C96A1DB6F3}"/>
              </a:ext>
            </a:extLst>
          </p:cNvPr>
          <p:cNvSpPr txBox="1"/>
          <p:nvPr/>
        </p:nvSpPr>
        <p:spPr>
          <a:xfrm>
            <a:off x="558141" y="1650665"/>
            <a:ext cx="10711542" cy="4793620"/>
          </a:xfrm>
          <a:prstGeom prst="rect">
            <a:avLst/>
          </a:prstGeom>
          <a:noFill/>
        </p:spPr>
        <p:txBody>
          <a:bodyPr wrap="square" rtlCol="0">
            <a:spAutoFit/>
          </a:bodyPr>
          <a:lstStyle/>
          <a:p>
            <a:r>
              <a:rPr lang="en-US" dirty="0"/>
              <a:t> 	</a:t>
            </a:r>
            <a:r>
              <a:rPr lang="en-US" sz="1250" dirty="0">
                <a:latin typeface="Futura Medium" panose="020B0602020204020303" pitchFamily="34" charset="-79"/>
                <a:cs typeface="Futura Medium" panose="020B0602020204020303" pitchFamily="34" charset="-79"/>
              </a:rPr>
              <a:t>I have always wanted to save the world.  As I child I would dream of swooping in at the eleventh hour to save my city from certain destruction. Resplendent in my sparkly pink cape, I would watch with pride as the citizens cheered while the villain was led away in handcuffs. </a:t>
            </a:r>
          </a:p>
          <a:p>
            <a:r>
              <a:rPr lang="en-US" sz="1250" dirty="0">
                <a:latin typeface="Futura Medium" panose="020B0602020204020303" pitchFamily="34" charset="-79"/>
                <a:cs typeface="Futura Medium" panose="020B0602020204020303" pitchFamily="34" charset="-79"/>
              </a:rPr>
              <a:t>              But as I have gotten older saving the world has become a bit more complicated. I have learned that sadly I can’t actually fly, and that not everything can be fixed by one person. </a:t>
            </a:r>
          </a:p>
          <a:p>
            <a:r>
              <a:rPr lang="en-US" sz="1250" dirty="0">
                <a:latin typeface="Futura Medium" panose="020B0602020204020303" pitchFamily="34" charset="-79"/>
                <a:cs typeface="Futura Medium" panose="020B0602020204020303" pitchFamily="34" charset="-79"/>
              </a:rPr>
              <a:t>	When we look at the world from above, with all of its problems and imperfections, the sheer magnitude of what needs to be fixed can be overwhelming. We start believing that because we aren’t policy makers, or billionaires, or PhD holders that we can’t make a difference. But, something I have learned over the past few years is that when we look a little closer at our own cities, communities and neighborhoods, the problems become much more solvable. </a:t>
            </a:r>
          </a:p>
          <a:p>
            <a:r>
              <a:rPr lang="en-US" sz="1250" dirty="0">
                <a:latin typeface="Futura Medium" panose="020B0602020204020303" pitchFamily="34" charset="-79"/>
                <a:cs typeface="Futura Medium" panose="020B0602020204020303" pitchFamily="34" charset="-79"/>
              </a:rPr>
              <a:t>	A few years ago, I learned of a problem in my community with personal significance. As a lifelong competitive swimmer, the water has always been my escape. But for others, the water can be deadly. Factors such as poor economic stability and ethnicity can be directly tied to high drowning rates in communities within my city. When I saw the statistics, I was shocked that no one had attempted to solve this problem before. Unlike some of the other issues I saw on the news, these deaths were not caused by a natural disaster or a political uprising, but rather by a lack of education. This problem has a solution: swim lessons. </a:t>
            </a:r>
          </a:p>
          <a:p>
            <a:r>
              <a:rPr lang="en-US" sz="1250" dirty="0">
                <a:latin typeface="Futura Medium" panose="020B0602020204020303" pitchFamily="34" charset="-79"/>
                <a:cs typeface="Futura Medium" panose="020B0602020204020303" pitchFamily="34" charset="-79"/>
              </a:rPr>
              <a:t> 	And so I have traded in my sparkly cape for a swimsuit, and the villain is no longer a person to vanquish, but a knowledge gap to fill. I spent the first semester of my junior year developing a water safety program that partners with a Title I school in my community and offers free swim lessons and water safety instruction to elementary school-aged children. The second semester of my junior year I implemented the program at an elementary school in inner city Atlanta. These kids may live just a few miles from me, but our lives are vastly different. I have realized how important it is for us to get outside of the bubbles that we live in, and to attempt to walk a mile in someone else’s </a:t>
            </a:r>
          </a:p>
          <a:p>
            <a:r>
              <a:rPr lang="en-US" sz="1250" dirty="0">
                <a:latin typeface="Futura Medium" panose="020B0602020204020303" pitchFamily="34" charset="-79"/>
                <a:cs typeface="Futura Medium" panose="020B0602020204020303" pitchFamily="34" charset="-79"/>
              </a:rPr>
              <a:t>shoes.</a:t>
            </a:r>
          </a:p>
          <a:p>
            <a:r>
              <a:rPr lang="en-US" sz="1250" dirty="0">
                <a:latin typeface="Futura Medium" panose="020B0602020204020303" pitchFamily="34" charset="-79"/>
                <a:cs typeface="Futura Medium" panose="020B0602020204020303" pitchFamily="34" charset="-79"/>
              </a:rPr>
              <a:t>	Throughout this process I have learned that change does not happen overnight, and that the world will not be saved </a:t>
            </a:r>
          </a:p>
          <a:p>
            <a:r>
              <a:rPr lang="en-US" sz="1250" dirty="0">
                <a:latin typeface="Futura Medium" panose="020B0602020204020303" pitchFamily="34" charset="-79"/>
                <a:cs typeface="Futura Medium" panose="020B0602020204020303" pitchFamily="34" charset="-79"/>
              </a:rPr>
              <a:t>by one person. I may not be able to save the world singlehandedly, but I can save some of the kids in my city. I have learned that </a:t>
            </a:r>
          </a:p>
          <a:p>
            <a:r>
              <a:rPr lang="en-US" sz="1250" dirty="0">
                <a:latin typeface="Futura Medium" panose="020B0602020204020303" pitchFamily="34" charset="-79"/>
                <a:cs typeface="Futura Medium" panose="020B0602020204020303" pitchFamily="34" charset="-79"/>
              </a:rPr>
              <a:t>no matter how insignificant we think we may be, we all have something to bring to the table, and the world will be better because</a:t>
            </a:r>
          </a:p>
          <a:p>
            <a:r>
              <a:rPr lang="en-US" sz="1250" dirty="0">
                <a:latin typeface="Futura Medium" panose="020B0602020204020303" pitchFamily="34" charset="-79"/>
                <a:cs typeface="Futura Medium" panose="020B0602020204020303" pitchFamily="34" charset="-79"/>
              </a:rPr>
              <a:t>of it. Change will not come from one person, or even one community, but from all of us using the unique gifts we have been given </a:t>
            </a:r>
          </a:p>
          <a:p>
            <a:r>
              <a:rPr lang="en-US" sz="1250" dirty="0">
                <a:latin typeface="Futura Medium" panose="020B0602020204020303" pitchFamily="34" charset="-79"/>
                <a:cs typeface="Futura Medium" panose="020B0602020204020303" pitchFamily="34" charset="-79"/>
              </a:rPr>
              <a:t>to better the world around us.</a:t>
            </a:r>
          </a:p>
        </p:txBody>
      </p:sp>
    </p:spTree>
    <p:extLst>
      <p:ext uri="{BB962C8B-B14F-4D97-AF65-F5344CB8AC3E}">
        <p14:creationId xmlns:p14="http://schemas.microsoft.com/office/powerpoint/2010/main" val="1767002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pic>
        <p:nvPicPr>
          <p:cNvPr id="3" name="Picture 3"/>
          <p:cNvPicPr>
            <a:picLocks noChangeAspect="1"/>
          </p:cNvPicPr>
          <p:nvPr/>
        </p:nvPicPr>
        <p:blipFill>
          <a:blip r:embed="rId3"/>
          <a:srcRect/>
          <a:stretch>
            <a:fillRect/>
          </a:stretch>
        </p:blipFill>
        <p:spPr>
          <a:xfrm rot="-949827">
            <a:off x="9660906" y="4371974"/>
            <a:ext cx="3185881" cy="3185881"/>
          </a:xfrm>
          <a:prstGeom prst="rect">
            <a:avLst/>
          </a:prstGeom>
        </p:spPr>
      </p:pic>
      <p:sp>
        <p:nvSpPr>
          <p:cNvPr id="4" name="TextBox 3">
            <a:extLst>
              <a:ext uri="{FF2B5EF4-FFF2-40B4-BE49-F238E27FC236}">
                <a16:creationId xmlns:a16="http://schemas.microsoft.com/office/drawing/2014/main" id="{78C77DCB-F57B-4E4F-9570-4659B205A48A}"/>
              </a:ext>
            </a:extLst>
          </p:cNvPr>
          <p:cNvSpPr txBox="1"/>
          <p:nvPr/>
        </p:nvSpPr>
        <p:spPr>
          <a:xfrm>
            <a:off x="3479469" y="734333"/>
            <a:ext cx="7968343" cy="707886"/>
          </a:xfrm>
          <a:prstGeom prst="rect">
            <a:avLst/>
          </a:prstGeom>
          <a:noFill/>
        </p:spPr>
        <p:txBody>
          <a:bodyPr wrap="square" rtlCol="0">
            <a:spAutoFit/>
          </a:bodyPr>
          <a:lstStyle/>
          <a:p>
            <a:pPr defTabSz="609630"/>
            <a:r>
              <a:rPr lang="en-US" sz="4000" b="1" dirty="0">
                <a:solidFill>
                  <a:schemeClr val="accent6"/>
                </a:solidFill>
                <a:latin typeface="Futura" panose="020B0602020204020303" pitchFamily="34" charset="-79"/>
                <a:cs typeface="Futura" panose="020B0602020204020303" pitchFamily="34" charset="-79"/>
              </a:rPr>
              <a:t>Revised</a:t>
            </a:r>
            <a:r>
              <a:rPr lang="en-US" sz="4000" b="1" dirty="0">
                <a:solidFill>
                  <a:prstClr val="black">
                    <a:lumMod val="65000"/>
                    <a:lumOff val="35000"/>
                  </a:prstClr>
                </a:solidFill>
                <a:latin typeface="Futura" panose="020B0602020204020303" pitchFamily="34" charset="-79"/>
                <a:cs typeface="Futura" panose="020B0602020204020303" pitchFamily="34" charset="-79"/>
              </a:rPr>
              <a:t> Sample Essay #1</a:t>
            </a:r>
            <a:endParaRPr lang="en-US" sz="4000" dirty="0">
              <a:solidFill>
                <a:schemeClr val="accent5"/>
              </a:solidFill>
              <a:latin typeface="Futura Condensed Medium" panose="020B0602020204020303" pitchFamily="34" charset="-79"/>
              <a:cs typeface="Futura Condensed Medium" panose="020B0602020204020303" pitchFamily="34" charset="-79"/>
            </a:endParaRPr>
          </a:p>
        </p:txBody>
      </p:sp>
      <p:sp>
        <p:nvSpPr>
          <p:cNvPr id="5" name="TextBox 4">
            <a:extLst>
              <a:ext uri="{FF2B5EF4-FFF2-40B4-BE49-F238E27FC236}">
                <a16:creationId xmlns:a16="http://schemas.microsoft.com/office/drawing/2014/main" id="{1818C8F1-1F76-8642-B3FC-64C96A1DB6F3}"/>
              </a:ext>
            </a:extLst>
          </p:cNvPr>
          <p:cNvSpPr txBox="1"/>
          <p:nvPr/>
        </p:nvSpPr>
        <p:spPr>
          <a:xfrm>
            <a:off x="558141" y="1650665"/>
            <a:ext cx="10711542" cy="4862870"/>
          </a:xfrm>
          <a:prstGeom prst="rect">
            <a:avLst/>
          </a:prstGeom>
          <a:noFill/>
        </p:spPr>
        <p:txBody>
          <a:bodyPr wrap="square" rtlCol="0">
            <a:spAutoFit/>
          </a:bodyPr>
          <a:lstStyle/>
          <a:p>
            <a:r>
              <a:rPr lang="en-US" sz="1200" dirty="0">
                <a:latin typeface="Futura Medium" panose="020B0602020204020303" pitchFamily="34" charset="-79"/>
                <a:cs typeface="Futura Medium" panose="020B0602020204020303" pitchFamily="34" charset="-79"/>
              </a:rPr>
              <a:t>	</a:t>
            </a:r>
            <a:r>
              <a:rPr lang="en-US" sz="1100" dirty="0">
                <a:latin typeface="Futura Medium" panose="020B0602020204020303" pitchFamily="34" charset="-79"/>
                <a:cs typeface="Futura Medium" panose="020B0602020204020303" pitchFamily="34" charset="-79"/>
              </a:rPr>
              <a:t>He comes through the door dancing. There is no music playing so he is quite literally dancing to the beat of his own drum. The dancing is not unusual, as he is always moving. Skipping, running, twirling- the only thing he never does is walk. He shimmies his way across the pool deck, and as soon as he sees me his eyes light up. </a:t>
            </a:r>
          </a:p>
          <a:p>
            <a:r>
              <a:rPr lang="en-US" sz="1100" dirty="0">
                <a:latin typeface="Futura Medium" panose="020B0602020204020303" pitchFamily="34" charset="-79"/>
                <a:cs typeface="Futura Medium" panose="020B0602020204020303" pitchFamily="34" charset="-79"/>
              </a:rPr>
              <a:t>	</a:t>
            </a:r>
            <a:r>
              <a:rPr lang="de-DE" sz="1100" dirty="0">
                <a:latin typeface="Futura Medium" panose="020B0602020204020303" pitchFamily="34" charset="-79"/>
                <a:cs typeface="Futura Medium" panose="020B0602020204020303" pitchFamily="34" charset="-79"/>
              </a:rPr>
              <a:t>“Coach SJ!</a:t>
            </a:r>
            <a:r>
              <a:rPr lang="en-US" sz="1100" dirty="0">
                <a:latin typeface="Futura Medium" panose="020B0602020204020303" pitchFamily="34" charset="-79"/>
                <a:cs typeface="Futura Medium" panose="020B0602020204020303" pitchFamily="34" charset="-79"/>
              </a:rPr>
              <a:t>” he yells, narrowly avoiding a passing pedestrian as he twirls over to the edge of the pool. </a:t>
            </a:r>
            <a:r>
              <a:rPr lang="de-DE" sz="1100" dirty="0">
                <a:latin typeface="Futura Medium" panose="020B0602020204020303" pitchFamily="34" charset="-79"/>
                <a:cs typeface="Futura Medium" panose="020B0602020204020303" pitchFamily="34" charset="-79"/>
              </a:rPr>
              <a:t>“</a:t>
            </a:r>
            <a:r>
              <a:rPr lang="en-US" sz="1100" dirty="0">
                <a:latin typeface="Futura Medium" panose="020B0602020204020303" pitchFamily="34" charset="-79"/>
                <a:cs typeface="Futura Medium" panose="020B0602020204020303" pitchFamily="34" charset="-79"/>
              </a:rPr>
              <a:t>I want to swim!” he says, bouncing up and down on his toes. I smile and hand him his swimsuit, reminding him not to run on his way to change. His name is Charles, and he is five. Later, after practice is over, he ties a towel around his shoulders like a cape and declares himself a superhero. I watch him pretend to fly and remember how I once longed for superpowers. </a:t>
            </a:r>
          </a:p>
          <a:p>
            <a:r>
              <a:rPr lang="en-US" sz="1100" dirty="0">
                <a:latin typeface="Futura Medium" panose="020B0602020204020303" pitchFamily="34" charset="-79"/>
                <a:cs typeface="Futura Medium" panose="020B0602020204020303" pitchFamily="34" charset="-79"/>
              </a:rPr>
              <a:t>	I have always wanted to save the world. As a child it seemed simple. All I had to do was put on my sparkly pink cape and the villains would cower before me. But as I have gotten older, reality has complicated my dream. I now know that sadly I can’t actually fly and that the world will not be saved by one person. But, as I have learned, this doesn’t mean that my voice doesn’t matter.</a:t>
            </a:r>
          </a:p>
          <a:p>
            <a:r>
              <a:rPr lang="en-US" sz="1100" dirty="0">
                <a:latin typeface="Futura Medium" panose="020B0602020204020303" pitchFamily="34" charset="-79"/>
                <a:cs typeface="Futura Medium" panose="020B0602020204020303" pitchFamily="34" charset="-79"/>
              </a:rPr>
              <a:t>	A few years ago I learned of a problem in my community. As a lifelong competitive swimmer, the water has always been my escape, but for others it can be deadly. Factors such as economic instability and cultural conventions are directly tied to high drowning rates in communities within my city. Unlike some of the other issues I saw on the news, these deaths were not caused by a natural disaster or a political uprising, but rather by a lack of education. I saw a solution to this problem: swim lessons.</a:t>
            </a:r>
          </a:p>
          <a:p>
            <a:r>
              <a:rPr lang="en-US" sz="1100" dirty="0">
                <a:latin typeface="Futura Medium" panose="020B0602020204020303" pitchFamily="34" charset="-79"/>
                <a:cs typeface="Futura Medium" panose="020B0602020204020303" pitchFamily="34" charset="-79"/>
              </a:rPr>
              <a:t>	So I have traded my sparkly cape for a swimsuit, and the villain is no longer a person to vanquish, but rather a knowledge gap to fill. I developed a water safety program that partners with a Title I school to offer free swim lessons and water safety instruction to elementary school-aged children. Hence, SwimUp Atlanta was born. </a:t>
            </a:r>
          </a:p>
          <a:p>
            <a:r>
              <a:rPr lang="en-US" sz="1100" dirty="0">
                <a:latin typeface="Futura Medium" panose="020B0602020204020303" pitchFamily="34" charset="-79"/>
                <a:cs typeface="Futura Medium" panose="020B0602020204020303" pitchFamily="34" charset="-79"/>
              </a:rPr>
              <a:t>	I implemented the program at an elementary school in inner city Atlanta. This is where I met Charles, the sparkly-eyed kindergartener who twirled his way into my heart. Charles was ecstatic to learn that his constant need to move could be satisfied in the water. It became a place of freedom for him, and it was incredible to see him flourish. </a:t>
            </a:r>
          </a:p>
          <a:p>
            <a:r>
              <a:rPr lang="en-US" sz="1100" dirty="0">
                <a:latin typeface="Futura Medium" panose="020B0602020204020303" pitchFamily="34" charset="-79"/>
                <a:cs typeface="Futura Medium" panose="020B0602020204020303" pitchFamily="34" charset="-79"/>
              </a:rPr>
              <a:t>	The first step in developing the program was working with a mentor to develop a business plan. During this process I learned how to balance </a:t>
            </a:r>
          </a:p>
          <a:p>
            <a:r>
              <a:rPr lang="en-US" sz="1100" dirty="0">
                <a:latin typeface="Futura Medium" panose="020B0602020204020303" pitchFamily="34" charset="-79"/>
                <a:cs typeface="Futura Medium" panose="020B0602020204020303" pitchFamily="34" charset="-79"/>
              </a:rPr>
              <a:t>vision and reality while turning an idea into an executable plan of action. After laying the foundation, the next step was advocacy. I honed my </a:t>
            </a:r>
          </a:p>
          <a:p>
            <a:r>
              <a:rPr lang="en-US" sz="1100" dirty="0">
                <a:latin typeface="Futura Medium" panose="020B0602020204020303" pitchFamily="34" charset="-79"/>
                <a:cs typeface="Futura Medium" panose="020B0602020204020303" pitchFamily="34" charset="-79"/>
              </a:rPr>
              <a:t>communication skills by calling and emailing more strangers than I can count and by giving multiple in-person presentations advocating for the </a:t>
            </a:r>
          </a:p>
          <a:p>
            <a:r>
              <a:rPr lang="en-US" sz="1100" dirty="0">
                <a:latin typeface="Futura Medium" panose="020B0602020204020303" pitchFamily="34" charset="-79"/>
                <a:cs typeface="Futura Medium" panose="020B0602020204020303" pitchFamily="34" charset="-79"/>
              </a:rPr>
              <a:t>project. Spending the past year consistently advocating for something I believe in has given me a new perspective: even one voice has power. </a:t>
            </a:r>
          </a:p>
          <a:p>
            <a:r>
              <a:rPr lang="en-US" sz="1100" dirty="0">
                <a:latin typeface="Futura Medium" panose="020B0602020204020303" pitchFamily="34" charset="-79"/>
                <a:cs typeface="Futura Medium" panose="020B0602020204020303" pitchFamily="34" charset="-79"/>
              </a:rPr>
              <a:t>After advocacy came implementation, where I learned how to lead. Leadership, for me, meant learning how to take criticism and to listen to good </a:t>
            </a:r>
          </a:p>
          <a:p>
            <a:r>
              <a:rPr lang="en-US" sz="1100" dirty="0">
                <a:latin typeface="Futura Medium" panose="020B0602020204020303" pitchFamily="34" charset="-79"/>
                <a:cs typeface="Futura Medium" panose="020B0602020204020303" pitchFamily="34" charset="-79"/>
              </a:rPr>
              <a:t>instruction while still remaining confident in my vision.	</a:t>
            </a:r>
          </a:p>
          <a:p>
            <a:r>
              <a:rPr lang="en-US" sz="1100" dirty="0">
                <a:latin typeface="Futura Medium" panose="020B0602020204020303" pitchFamily="34" charset="-79"/>
                <a:cs typeface="Futura Medium" panose="020B0602020204020303" pitchFamily="34" charset="-79"/>
              </a:rPr>
              <a:t>	Most importantly, I have learned that no matter how insignificant we think we may be, we all have something to bring to the table, </a:t>
            </a:r>
          </a:p>
          <a:p>
            <a:r>
              <a:rPr lang="en-US" sz="1100" dirty="0">
                <a:latin typeface="Futura Medium" panose="020B0602020204020303" pitchFamily="34" charset="-79"/>
                <a:cs typeface="Futura Medium" panose="020B0602020204020303" pitchFamily="34" charset="-79"/>
              </a:rPr>
              <a:t>and the world will be better because of it. I may not be able to save the world singlehandedly, but I did save Charles. Change will not come from </a:t>
            </a:r>
          </a:p>
          <a:p>
            <a:r>
              <a:rPr lang="en-US" sz="1100" dirty="0">
                <a:latin typeface="Futura Medium" panose="020B0602020204020303" pitchFamily="34" charset="-79"/>
                <a:cs typeface="Futura Medium" panose="020B0602020204020303" pitchFamily="34" charset="-79"/>
              </a:rPr>
              <a:t>one person, or even one community, but from all of us using the unique gifts we have been given to better the world around </a:t>
            </a:r>
            <a:r>
              <a:rPr lang="en-US" sz="1200" dirty="0">
                <a:latin typeface="Futura Medium" panose="020B0602020204020303" pitchFamily="34" charset="-79"/>
                <a:cs typeface="Futura Medium" panose="020B0602020204020303" pitchFamily="34" charset="-79"/>
              </a:rPr>
              <a:t>	</a:t>
            </a:r>
          </a:p>
        </p:txBody>
      </p:sp>
    </p:spTree>
    <p:extLst>
      <p:ext uri="{BB962C8B-B14F-4D97-AF65-F5344CB8AC3E}">
        <p14:creationId xmlns:p14="http://schemas.microsoft.com/office/powerpoint/2010/main" val="1226952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pic>
        <p:nvPicPr>
          <p:cNvPr id="3" name="Picture 3"/>
          <p:cNvPicPr>
            <a:picLocks noChangeAspect="1"/>
          </p:cNvPicPr>
          <p:nvPr/>
        </p:nvPicPr>
        <p:blipFill>
          <a:blip r:embed="rId3"/>
          <a:srcRect/>
          <a:stretch>
            <a:fillRect/>
          </a:stretch>
        </p:blipFill>
        <p:spPr>
          <a:xfrm rot="-949827">
            <a:off x="9660906" y="4371974"/>
            <a:ext cx="3185881" cy="3185881"/>
          </a:xfrm>
          <a:prstGeom prst="rect">
            <a:avLst/>
          </a:prstGeom>
        </p:spPr>
      </p:pic>
      <p:sp>
        <p:nvSpPr>
          <p:cNvPr id="4" name="TextBox 3">
            <a:extLst>
              <a:ext uri="{FF2B5EF4-FFF2-40B4-BE49-F238E27FC236}">
                <a16:creationId xmlns:a16="http://schemas.microsoft.com/office/drawing/2014/main" id="{78C77DCB-F57B-4E4F-9570-4659B205A48A}"/>
              </a:ext>
            </a:extLst>
          </p:cNvPr>
          <p:cNvSpPr txBox="1"/>
          <p:nvPr/>
        </p:nvSpPr>
        <p:spPr>
          <a:xfrm>
            <a:off x="3479469" y="734333"/>
            <a:ext cx="7968343"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Sample Essay #2</a:t>
            </a:r>
            <a:endParaRPr lang="en-US" sz="4000" dirty="0">
              <a:solidFill>
                <a:schemeClr val="accent5"/>
              </a:solidFill>
              <a:latin typeface="Futura Condensed Medium" panose="020B0602020204020303" pitchFamily="34" charset="-79"/>
              <a:cs typeface="Futura Condensed Medium" panose="020B0602020204020303" pitchFamily="34" charset="-79"/>
            </a:endParaRPr>
          </a:p>
        </p:txBody>
      </p:sp>
      <p:sp>
        <p:nvSpPr>
          <p:cNvPr id="5" name="TextBox 4">
            <a:extLst>
              <a:ext uri="{FF2B5EF4-FFF2-40B4-BE49-F238E27FC236}">
                <a16:creationId xmlns:a16="http://schemas.microsoft.com/office/drawing/2014/main" id="{1818C8F1-1F76-8642-B3FC-64C96A1DB6F3}"/>
              </a:ext>
            </a:extLst>
          </p:cNvPr>
          <p:cNvSpPr txBox="1"/>
          <p:nvPr/>
        </p:nvSpPr>
        <p:spPr>
          <a:xfrm>
            <a:off x="558141" y="1650665"/>
            <a:ext cx="11198430" cy="5301451"/>
          </a:xfrm>
          <a:prstGeom prst="rect">
            <a:avLst/>
          </a:prstGeom>
          <a:noFill/>
        </p:spPr>
        <p:txBody>
          <a:bodyPr wrap="square" rtlCol="0">
            <a:spAutoFit/>
          </a:bodyPr>
          <a:lstStyle/>
          <a:p>
            <a:r>
              <a:rPr lang="en-US" dirty="0"/>
              <a:t> 	 </a:t>
            </a:r>
            <a:r>
              <a:rPr lang="en-US" sz="1100" dirty="0">
                <a:latin typeface="Futura Medium" panose="020B0602020204020303" pitchFamily="34" charset="-79"/>
                <a:cs typeface="Futura Medium" panose="020B0602020204020303" pitchFamily="34" charset="-79"/>
              </a:rPr>
              <a:t>Managing to break free from my mother’s grasp, I charged. With arms flailing and chubby legs fluttering beneath me, I was the ferocious two­ year old rampaging through Costco on a Saturday morning. My mother’s eyes widened in horror as I jettisoned my churro; the cinnamon sugar rocket gracefully sliced its way through the air while I continued my spree. I sprinted through the aisles, looking up in awe at the massive bulk products that towered over me. Overcome with wonder, I wanted to touch and taste, to stick my head into industrialized freezers, to explore every crevice. I was a conquistador, but rather than searching the land for El Dorado, I scoured aisles for free samples. Before inevitably being whisked away into a shopping cart, I scaled a mountain of plush toys and surveyed the expanse that lay before me: the kingdom of Costco. </a:t>
            </a:r>
          </a:p>
          <a:p>
            <a:r>
              <a:rPr lang="en-US" sz="1100" dirty="0">
                <a:latin typeface="Futura Medium" panose="020B0602020204020303" pitchFamily="34" charset="-79"/>
                <a:cs typeface="Futura Medium" panose="020B0602020204020303" pitchFamily="34" charset="-79"/>
              </a:rPr>
              <a:t>	Notorious for its oversized portions and dollar fifty hot dog combo, Costco is the apex of consumerism. From the days spent being toted around in a shopping cart to when I was finally tall enough to reach lofty sample trays, Costco has endured a steady presence throughout my life. As a veteran Costco shopper, I navigate the aisles of foodstuffs, thrusting the majority of my weight upon a generously filled shopping cart whose enormity juxtaposes my small frame. Over time, I’ve developed a habit of observing fellow patrons tote their carts piled with frozen burritos, cheese puffs, tubs of ice cream, and weight loss supplements. Perusing the aisles gave me time to ponder. Who needs three pounds of sour cream? Was cultured yogurt any more well-mannered than its uncultured counterpart? Costco gave birth to my unfettered curiosity. </a:t>
            </a:r>
          </a:p>
          <a:p>
            <a:r>
              <a:rPr lang="en-US" sz="1100" dirty="0">
                <a:latin typeface="Futura Medium" panose="020B0602020204020303" pitchFamily="34" charset="-79"/>
                <a:cs typeface="Futura Medium" panose="020B0602020204020303" pitchFamily="34" charset="-79"/>
              </a:rPr>
              <a:t>	While enjoying an obligatory hot dog, I did not find myself thinking about the ‘all beef’ goodness that Costco boasted. I instead considered finitudes and infinitudes, unimagined uses for tubs of sour cream, the projectile motion of said tub when launched from an eighty-foot shelf or maybe when pushed from a speedy cart by a scrawny seventeen-year-old. I contemplated the philosophical: If there exists a thirty-three ounce jar of Nutella, do we really have free will? I experienced a harsh physics lesson while observing a shopper who had no evident familiarity of inertia's workings. With a cart filled to overflowing, she made her way towards the sloped exit, continuing to push and push while steadily losing control until the cart escaped her and went crashing into a concrete column, 52” plasma screen TV and all. Purchasing the yuletide hickory smoked ham inevitably led to a conversation between my father and me about Andrew Jackson’s controversiality. There was no questioning Old Hickory’s dedication; he was steadfast in his beliefs and pursuits – qualities I am compelled to admire, yet his morals were crooked. We both found the ham to be more likeable–and tender.</a:t>
            </a:r>
          </a:p>
          <a:p>
            <a:r>
              <a:rPr lang="en-US" sz="1100" dirty="0">
                <a:latin typeface="Futura Medium" panose="020B0602020204020303" pitchFamily="34" charset="-79"/>
                <a:cs typeface="Futura Medium" panose="020B0602020204020303" pitchFamily="34" charset="-79"/>
              </a:rPr>
              <a:t>	I adopted my exploratory skills, fine tuned by Costco, towards my intellectual endeavors. Just as I sampled buffalo chicken dip or </a:t>
            </a:r>
          </a:p>
          <a:p>
            <a:r>
              <a:rPr lang="en-US" sz="1100" dirty="0">
                <a:latin typeface="Futura Medium" panose="020B0602020204020303" pitchFamily="34" charset="-79"/>
                <a:cs typeface="Futura Medium" panose="020B0602020204020303" pitchFamily="34" charset="-79"/>
              </a:rPr>
              <a:t>chocolate truffles, I probed the realms of history, dance and biology, all in pursuit of the ideal cart–one overflowing with theoretical situations and </a:t>
            </a:r>
          </a:p>
          <a:p>
            <a:r>
              <a:rPr lang="en-US" sz="1100" dirty="0">
                <a:latin typeface="Futura Medium" panose="020B0602020204020303" pitchFamily="34" charset="-79"/>
                <a:cs typeface="Futura Medium" panose="020B0602020204020303" pitchFamily="34" charset="-79"/>
              </a:rPr>
              <a:t>notions both silly and serious. I sampled calculus, cross country running, scientific research, all of which are now household favorites. With cart in </a:t>
            </a:r>
          </a:p>
          <a:p>
            <a:r>
              <a:rPr lang="en-US" sz="1100" dirty="0">
                <a:latin typeface="Futura Medium" panose="020B0602020204020303" pitchFamily="34" charset="-79"/>
                <a:cs typeface="Futura Medium" panose="020B0602020204020303" pitchFamily="34" charset="-79"/>
              </a:rPr>
              <a:t>hand, I do what scares me; I absorb the warehouse that is the world. Whether it be through attempting aerial yoga, learning how to chart </a:t>
            </a:r>
          </a:p>
          <a:p>
            <a:r>
              <a:rPr lang="en-US" sz="1100" dirty="0">
                <a:latin typeface="Futura Medium" panose="020B0602020204020303" pitchFamily="34" charset="-79"/>
                <a:cs typeface="Futura Medium" panose="020B0602020204020303" pitchFamily="34" charset="-79"/>
              </a:rPr>
              <a:t>blackbody radiation using astronomical software, or dancing in front of hundreds of people, I am compelled to try any activity that interests me in </a:t>
            </a:r>
          </a:p>
          <a:p>
            <a:r>
              <a:rPr lang="en-US" sz="1100" dirty="0">
                <a:latin typeface="Futura Medium" panose="020B0602020204020303" pitchFamily="34" charset="-79"/>
                <a:cs typeface="Futura Medium" panose="020B0602020204020303" pitchFamily="34" charset="-79"/>
              </a:rPr>
              <a:t>the slightest. </a:t>
            </a:r>
          </a:p>
          <a:p>
            <a:r>
              <a:rPr lang="en-US" sz="1100" dirty="0">
                <a:latin typeface="Futura Medium" panose="020B0602020204020303" pitchFamily="34" charset="-79"/>
                <a:cs typeface="Futura Medium" panose="020B0602020204020303" pitchFamily="34" charset="-79"/>
              </a:rPr>
              <a:t>	My intense desire to know, to explore beyond the bounds of rational thought; this is what defines me. Costco fuels my insatiability and </a:t>
            </a:r>
          </a:p>
          <a:p>
            <a:r>
              <a:rPr lang="en-US" sz="1100" dirty="0">
                <a:latin typeface="Futura Medium" panose="020B0602020204020303" pitchFamily="34" charset="-79"/>
                <a:cs typeface="Futura Medium" panose="020B0602020204020303" pitchFamily="34" charset="-79"/>
              </a:rPr>
              <a:t>cultivates curiosity within me at a cellular level. Encoded to immerse myself in the unknown, I find it difficult to complacently accept the “what”; I want </a:t>
            </a:r>
          </a:p>
          <a:p>
            <a:r>
              <a:rPr lang="en-US" sz="1100" dirty="0">
                <a:latin typeface="Futura Medium" panose="020B0602020204020303" pitchFamily="34" charset="-79"/>
                <a:cs typeface="Futura Medium" panose="020B0602020204020303" pitchFamily="34" charset="-79"/>
              </a:rPr>
              <a:t>to hunt for the “whys” and dissect the “how's”. In essence, I subsist on discovery.</a:t>
            </a:r>
          </a:p>
          <a:p>
            <a:endParaRPr lang="en-US" sz="1100" dirty="0"/>
          </a:p>
          <a:p>
            <a:endParaRPr lang="en-US" sz="1250" dirty="0">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06318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pic>
        <p:nvPicPr>
          <p:cNvPr id="3" name="Picture 3"/>
          <p:cNvPicPr>
            <a:picLocks noChangeAspect="1"/>
          </p:cNvPicPr>
          <p:nvPr/>
        </p:nvPicPr>
        <p:blipFill>
          <a:blip r:embed="rId3"/>
          <a:srcRect/>
          <a:stretch>
            <a:fillRect/>
          </a:stretch>
        </p:blipFill>
        <p:spPr>
          <a:xfrm rot="-949827">
            <a:off x="9660906" y="4371974"/>
            <a:ext cx="3185881" cy="3185881"/>
          </a:xfrm>
          <a:prstGeom prst="rect">
            <a:avLst/>
          </a:prstGeom>
        </p:spPr>
      </p:pic>
      <p:sp>
        <p:nvSpPr>
          <p:cNvPr id="4" name="TextBox 3">
            <a:extLst>
              <a:ext uri="{FF2B5EF4-FFF2-40B4-BE49-F238E27FC236}">
                <a16:creationId xmlns:a16="http://schemas.microsoft.com/office/drawing/2014/main" id="{78C77DCB-F57B-4E4F-9570-4659B205A48A}"/>
              </a:ext>
            </a:extLst>
          </p:cNvPr>
          <p:cNvSpPr txBox="1"/>
          <p:nvPr/>
        </p:nvSpPr>
        <p:spPr>
          <a:xfrm>
            <a:off x="3479469" y="734333"/>
            <a:ext cx="7968343"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Sample Essay #2 – </a:t>
            </a:r>
            <a:r>
              <a:rPr lang="en-US" sz="4000" dirty="0">
                <a:solidFill>
                  <a:prstClr val="black">
                    <a:lumMod val="65000"/>
                    <a:lumOff val="35000"/>
                  </a:prstClr>
                </a:solidFill>
                <a:latin typeface="Futura Condensed Medium" panose="020B0602020204020303" pitchFamily="34" charset="-79"/>
                <a:cs typeface="Futura Condensed Medium" panose="020B0602020204020303" pitchFamily="34" charset="-79"/>
              </a:rPr>
              <a:t>Strong Verbs</a:t>
            </a:r>
            <a:endParaRPr lang="en-US" sz="4000" dirty="0">
              <a:solidFill>
                <a:schemeClr val="accent5"/>
              </a:solidFill>
              <a:latin typeface="Futura Condensed Medium" panose="020B0602020204020303" pitchFamily="34" charset="-79"/>
              <a:cs typeface="Futura Condensed Medium" panose="020B0602020204020303" pitchFamily="34" charset="-79"/>
            </a:endParaRPr>
          </a:p>
        </p:txBody>
      </p:sp>
      <p:sp>
        <p:nvSpPr>
          <p:cNvPr id="5" name="TextBox 4">
            <a:extLst>
              <a:ext uri="{FF2B5EF4-FFF2-40B4-BE49-F238E27FC236}">
                <a16:creationId xmlns:a16="http://schemas.microsoft.com/office/drawing/2014/main" id="{1818C8F1-1F76-8642-B3FC-64C96A1DB6F3}"/>
              </a:ext>
            </a:extLst>
          </p:cNvPr>
          <p:cNvSpPr txBox="1"/>
          <p:nvPr/>
        </p:nvSpPr>
        <p:spPr>
          <a:xfrm>
            <a:off x="558141" y="1650665"/>
            <a:ext cx="11198430" cy="5301451"/>
          </a:xfrm>
          <a:prstGeom prst="rect">
            <a:avLst/>
          </a:prstGeom>
          <a:noFill/>
        </p:spPr>
        <p:txBody>
          <a:bodyPr wrap="square" rtlCol="0">
            <a:spAutoFit/>
          </a:bodyPr>
          <a:lstStyle/>
          <a:p>
            <a:r>
              <a:rPr lang="en-US" dirty="0"/>
              <a:t> 	 </a:t>
            </a:r>
            <a:r>
              <a:rPr lang="en-US" sz="1100" dirty="0">
                <a:latin typeface="Futura Medium" panose="020B0602020204020303" pitchFamily="34" charset="-79"/>
                <a:cs typeface="Futura Medium" panose="020B0602020204020303" pitchFamily="34" charset="-79"/>
              </a:rPr>
              <a:t>Managing to break free from my mother’s grasp, I </a:t>
            </a:r>
            <a:r>
              <a:rPr lang="en-US" sz="1100" dirty="0">
                <a:highlight>
                  <a:srgbClr val="FFFF00"/>
                </a:highlight>
                <a:latin typeface="Futura Medium" panose="020B0602020204020303" pitchFamily="34" charset="-79"/>
                <a:cs typeface="Futura Medium" panose="020B0602020204020303" pitchFamily="34" charset="-79"/>
              </a:rPr>
              <a:t>charged</a:t>
            </a:r>
            <a:r>
              <a:rPr lang="en-US" sz="1100" dirty="0">
                <a:latin typeface="Futura Medium" panose="020B0602020204020303" pitchFamily="34" charset="-79"/>
                <a:cs typeface="Futura Medium" panose="020B0602020204020303" pitchFamily="34" charset="-79"/>
              </a:rPr>
              <a:t>. With arms flailing and chubby legs </a:t>
            </a:r>
            <a:r>
              <a:rPr lang="en-US" sz="1100" dirty="0">
                <a:highlight>
                  <a:srgbClr val="FFFF00"/>
                </a:highlight>
                <a:latin typeface="Futura Medium" panose="020B0602020204020303" pitchFamily="34" charset="-79"/>
                <a:cs typeface="Futura Medium" panose="020B0602020204020303" pitchFamily="34" charset="-79"/>
              </a:rPr>
              <a:t>fluttering</a:t>
            </a:r>
            <a:r>
              <a:rPr lang="en-US" sz="1100" dirty="0">
                <a:latin typeface="Futura Medium" panose="020B0602020204020303" pitchFamily="34" charset="-79"/>
                <a:cs typeface="Futura Medium" panose="020B0602020204020303" pitchFamily="34" charset="-79"/>
              </a:rPr>
              <a:t> beneath me, I was the ferocious two­ year old rampaging through Costco on a Saturday morning. My mother’s eyes </a:t>
            </a:r>
            <a:r>
              <a:rPr lang="en-US" sz="1100" dirty="0">
                <a:highlight>
                  <a:srgbClr val="FFFF00"/>
                </a:highlight>
                <a:latin typeface="Futura Medium" panose="020B0602020204020303" pitchFamily="34" charset="-79"/>
                <a:cs typeface="Futura Medium" panose="020B0602020204020303" pitchFamily="34" charset="-79"/>
              </a:rPr>
              <a:t>widened</a:t>
            </a:r>
            <a:r>
              <a:rPr lang="en-US" sz="1100" dirty="0">
                <a:latin typeface="Futura Medium" panose="020B0602020204020303" pitchFamily="34" charset="-79"/>
                <a:cs typeface="Futura Medium" panose="020B0602020204020303" pitchFamily="34" charset="-79"/>
              </a:rPr>
              <a:t> in horror as I </a:t>
            </a:r>
            <a:r>
              <a:rPr lang="en-US" sz="1100" dirty="0">
                <a:highlight>
                  <a:srgbClr val="FFFF00"/>
                </a:highlight>
                <a:latin typeface="Futura Medium" panose="020B0602020204020303" pitchFamily="34" charset="-79"/>
                <a:cs typeface="Futura Medium" panose="020B0602020204020303" pitchFamily="34" charset="-79"/>
              </a:rPr>
              <a:t>jettisoned</a:t>
            </a:r>
            <a:r>
              <a:rPr lang="en-US" sz="1100" dirty="0">
                <a:latin typeface="Futura Medium" panose="020B0602020204020303" pitchFamily="34" charset="-79"/>
                <a:cs typeface="Futura Medium" panose="020B0602020204020303" pitchFamily="34" charset="-79"/>
              </a:rPr>
              <a:t> my churro; the cinnamon sugar rocket gracefully </a:t>
            </a:r>
            <a:r>
              <a:rPr lang="en-US" sz="1100" dirty="0">
                <a:highlight>
                  <a:srgbClr val="FFFF00"/>
                </a:highlight>
                <a:latin typeface="Futura Medium" panose="020B0602020204020303" pitchFamily="34" charset="-79"/>
                <a:cs typeface="Futura Medium" panose="020B0602020204020303" pitchFamily="34" charset="-79"/>
              </a:rPr>
              <a:t>sliced</a:t>
            </a:r>
            <a:r>
              <a:rPr lang="en-US" sz="1100" dirty="0">
                <a:latin typeface="Futura Medium" panose="020B0602020204020303" pitchFamily="34" charset="-79"/>
                <a:cs typeface="Futura Medium" panose="020B0602020204020303" pitchFamily="34" charset="-79"/>
              </a:rPr>
              <a:t> its way through the air while I continued my spree. I </a:t>
            </a:r>
            <a:r>
              <a:rPr lang="en-US" sz="1100" dirty="0">
                <a:highlight>
                  <a:srgbClr val="FFFF00"/>
                </a:highlight>
                <a:latin typeface="Futura Medium" panose="020B0602020204020303" pitchFamily="34" charset="-79"/>
                <a:cs typeface="Futura Medium" panose="020B0602020204020303" pitchFamily="34" charset="-79"/>
              </a:rPr>
              <a:t>sprinted</a:t>
            </a:r>
            <a:r>
              <a:rPr lang="en-US" sz="1100" dirty="0">
                <a:latin typeface="Futura Medium" panose="020B0602020204020303" pitchFamily="34" charset="-79"/>
                <a:cs typeface="Futura Medium" panose="020B0602020204020303" pitchFamily="34" charset="-79"/>
              </a:rPr>
              <a:t> through the aisles, looking up in awe at the massive bulk products that towered over me. Overcome with wonder, I wanted to touch and taste, to stick my head into industrialized freezers, to explore every crevice. I was a conquistador, but rather than searching the land for El Dorado, I scoured aisles for free samples. Before inevitably being </a:t>
            </a:r>
            <a:r>
              <a:rPr lang="en-US" sz="1100" dirty="0">
                <a:highlight>
                  <a:srgbClr val="FFFF00"/>
                </a:highlight>
                <a:latin typeface="Futura Medium" panose="020B0602020204020303" pitchFamily="34" charset="-79"/>
                <a:cs typeface="Futura Medium" panose="020B0602020204020303" pitchFamily="34" charset="-79"/>
              </a:rPr>
              <a:t>whisked</a:t>
            </a:r>
            <a:r>
              <a:rPr lang="en-US" sz="1100" dirty="0">
                <a:latin typeface="Futura Medium" panose="020B0602020204020303" pitchFamily="34" charset="-79"/>
                <a:cs typeface="Futura Medium" panose="020B0602020204020303" pitchFamily="34" charset="-79"/>
              </a:rPr>
              <a:t> away into a shopping cart, I </a:t>
            </a:r>
            <a:r>
              <a:rPr lang="en-US" sz="1100" dirty="0">
                <a:highlight>
                  <a:srgbClr val="FFFF00"/>
                </a:highlight>
                <a:latin typeface="Futura Medium" panose="020B0602020204020303" pitchFamily="34" charset="-79"/>
                <a:cs typeface="Futura Medium" panose="020B0602020204020303" pitchFamily="34" charset="-79"/>
              </a:rPr>
              <a:t>scaled</a:t>
            </a:r>
            <a:r>
              <a:rPr lang="en-US" sz="1100" dirty="0">
                <a:latin typeface="Futura Medium" panose="020B0602020204020303" pitchFamily="34" charset="-79"/>
                <a:cs typeface="Futura Medium" panose="020B0602020204020303" pitchFamily="34" charset="-79"/>
              </a:rPr>
              <a:t> a mountain of plush toys and </a:t>
            </a:r>
            <a:r>
              <a:rPr lang="en-US" sz="1100" dirty="0">
                <a:highlight>
                  <a:srgbClr val="FFFF00"/>
                </a:highlight>
                <a:latin typeface="Futura Medium" panose="020B0602020204020303" pitchFamily="34" charset="-79"/>
                <a:cs typeface="Futura Medium" panose="020B0602020204020303" pitchFamily="34" charset="-79"/>
              </a:rPr>
              <a:t>surveyed</a:t>
            </a:r>
            <a:r>
              <a:rPr lang="en-US" sz="1100" dirty="0">
                <a:latin typeface="Futura Medium" panose="020B0602020204020303" pitchFamily="34" charset="-79"/>
                <a:cs typeface="Futura Medium" panose="020B0602020204020303" pitchFamily="34" charset="-79"/>
              </a:rPr>
              <a:t> the expanse that lay before me: the kingdom of Costco. </a:t>
            </a:r>
          </a:p>
          <a:p>
            <a:r>
              <a:rPr lang="en-US" sz="1100" dirty="0">
                <a:latin typeface="Futura Medium" panose="020B0602020204020303" pitchFamily="34" charset="-79"/>
                <a:cs typeface="Futura Medium" panose="020B0602020204020303" pitchFamily="34" charset="-79"/>
              </a:rPr>
              <a:t>	Notorious for its oversized portions and dollar fifty hot dog combo, Costco is the apex of consumerism. From the days spent being </a:t>
            </a:r>
            <a:r>
              <a:rPr lang="en-US" sz="1100" dirty="0">
                <a:highlight>
                  <a:srgbClr val="FFFF00"/>
                </a:highlight>
                <a:latin typeface="Futura Medium" panose="020B0602020204020303" pitchFamily="34" charset="-79"/>
                <a:cs typeface="Futura Medium" panose="020B0602020204020303" pitchFamily="34" charset="-79"/>
              </a:rPr>
              <a:t>toted</a:t>
            </a:r>
            <a:r>
              <a:rPr lang="en-US" sz="1100" dirty="0">
                <a:latin typeface="Futura Medium" panose="020B0602020204020303" pitchFamily="34" charset="-79"/>
                <a:cs typeface="Futura Medium" panose="020B0602020204020303" pitchFamily="34" charset="-79"/>
              </a:rPr>
              <a:t> around in a shopping cart to when I was finally tall enough to reach lofty sample trays, Costco has endured a steady presence throughout my life. As a veteran Costco shopper, I navigate the aisles of foodstuffs, </a:t>
            </a:r>
            <a:r>
              <a:rPr lang="en-US" sz="1100" dirty="0">
                <a:highlight>
                  <a:srgbClr val="FFFF00"/>
                </a:highlight>
                <a:latin typeface="Futura Medium" panose="020B0602020204020303" pitchFamily="34" charset="-79"/>
                <a:cs typeface="Futura Medium" panose="020B0602020204020303" pitchFamily="34" charset="-79"/>
              </a:rPr>
              <a:t>thrusting</a:t>
            </a:r>
            <a:r>
              <a:rPr lang="en-US" sz="1100" dirty="0">
                <a:latin typeface="Futura Medium" panose="020B0602020204020303" pitchFamily="34" charset="-79"/>
                <a:cs typeface="Futura Medium" panose="020B0602020204020303" pitchFamily="34" charset="-79"/>
              </a:rPr>
              <a:t> the majority of my weight upon a generously filled shopping cart whose enormity </a:t>
            </a:r>
            <a:r>
              <a:rPr lang="en-US" sz="1100" dirty="0">
                <a:highlight>
                  <a:srgbClr val="FFFF00"/>
                </a:highlight>
                <a:latin typeface="Futura Medium" panose="020B0602020204020303" pitchFamily="34" charset="-79"/>
                <a:cs typeface="Futura Medium" panose="020B0602020204020303" pitchFamily="34" charset="-79"/>
              </a:rPr>
              <a:t>juxtaposes</a:t>
            </a:r>
            <a:r>
              <a:rPr lang="en-US" sz="1100" dirty="0">
                <a:latin typeface="Futura Medium" panose="020B0602020204020303" pitchFamily="34" charset="-79"/>
                <a:cs typeface="Futura Medium" panose="020B0602020204020303" pitchFamily="34" charset="-79"/>
              </a:rPr>
              <a:t> my small frame. Over time, I’ve developed a habit of observing fellow patrons tote their carts piled with frozen burritos, cheese puffs, tubs of ice cream, and weight loss supplements. </a:t>
            </a:r>
            <a:r>
              <a:rPr lang="en-US" sz="1100" dirty="0">
                <a:highlight>
                  <a:srgbClr val="FFFF00"/>
                </a:highlight>
                <a:latin typeface="Futura Medium" panose="020B0602020204020303" pitchFamily="34" charset="-79"/>
                <a:cs typeface="Futura Medium" panose="020B0602020204020303" pitchFamily="34" charset="-79"/>
              </a:rPr>
              <a:t>Perusing</a:t>
            </a:r>
            <a:r>
              <a:rPr lang="en-US" sz="1100" dirty="0">
                <a:latin typeface="Futura Medium" panose="020B0602020204020303" pitchFamily="34" charset="-79"/>
                <a:cs typeface="Futura Medium" panose="020B0602020204020303" pitchFamily="34" charset="-79"/>
              </a:rPr>
              <a:t> the aisles gave me time to ponder. Who needs three pounds of sour cream? Was cultured yogurt any more well-mannered than its uncultured counterpart? Costco gave birth to my unfettered curiosity. </a:t>
            </a:r>
          </a:p>
          <a:p>
            <a:r>
              <a:rPr lang="en-US" sz="1100" dirty="0">
                <a:latin typeface="Futura Medium" panose="020B0602020204020303" pitchFamily="34" charset="-79"/>
                <a:cs typeface="Futura Medium" panose="020B0602020204020303" pitchFamily="34" charset="-79"/>
              </a:rPr>
              <a:t>	While enjoying an obligatory hot dog, I did not find myself thinking about the ‘all beef’ goodness that Costco </a:t>
            </a:r>
            <a:r>
              <a:rPr lang="en-US" sz="1100" dirty="0">
                <a:highlight>
                  <a:srgbClr val="FFFF00"/>
                </a:highlight>
                <a:latin typeface="Futura Medium" panose="020B0602020204020303" pitchFamily="34" charset="-79"/>
                <a:cs typeface="Futura Medium" panose="020B0602020204020303" pitchFamily="34" charset="-79"/>
              </a:rPr>
              <a:t>boasted</a:t>
            </a:r>
            <a:r>
              <a:rPr lang="en-US" sz="1100" dirty="0">
                <a:latin typeface="Futura Medium" panose="020B0602020204020303" pitchFamily="34" charset="-79"/>
                <a:cs typeface="Futura Medium" panose="020B0602020204020303" pitchFamily="34" charset="-79"/>
              </a:rPr>
              <a:t>. I instead considered finitudes and infinitudes, unimagined uses for tubs of sour cream, the projectile motion of said tub when </a:t>
            </a:r>
            <a:r>
              <a:rPr lang="en-US" sz="1100" dirty="0">
                <a:highlight>
                  <a:srgbClr val="FFFF00"/>
                </a:highlight>
                <a:latin typeface="Futura Medium" panose="020B0602020204020303" pitchFamily="34" charset="-79"/>
                <a:cs typeface="Futura Medium" panose="020B0602020204020303" pitchFamily="34" charset="-79"/>
              </a:rPr>
              <a:t>launched</a:t>
            </a:r>
            <a:r>
              <a:rPr lang="en-US" sz="1100" dirty="0">
                <a:latin typeface="Futura Medium" panose="020B0602020204020303" pitchFamily="34" charset="-79"/>
                <a:cs typeface="Futura Medium" panose="020B0602020204020303" pitchFamily="34" charset="-79"/>
              </a:rPr>
              <a:t> from an eighty-foot shelf or maybe when pushed from a speedy cart by a scrawny seventeen-year-old. I </a:t>
            </a:r>
            <a:r>
              <a:rPr lang="en-US" sz="1100" dirty="0">
                <a:highlight>
                  <a:srgbClr val="FFFF00"/>
                </a:highlight>
                <a:latin typeface="Futura Medium" panose="020B0602020204020303" pitchFamily="34" charset="-79"/>
                <a:cs typeface="Futura Medium" panose="020B0602020204020303" pitchFamily="34" charset="-79"/>
              </a:rPr>
              <a:t>contemplated</a:t>
            </a:r>
            <a:r>
              <a:rPr lang="en-US" sz="1100" dirty="0">
                <a:latin typeface="Futura Medium" panose="020B0602020204020303" pitchFamily="34" charset="-79"/>
                <a:cs typeface="Futura Medium" panose="020B0602020204020303" pitchFamily="34" charset="-79"/>
              </a:rPr>
              <a:t> the philosophical: If there exists a thirty-three ounce jar of Nutella, do we really have free will? I experienced a harsh physics lesson while </a:t>
            </a:r>
            <a:r>
              <a:rPr lang="en-US" sz="1100" dirty="0">
                <a:highlight>
                  <a:srgbClr val="FFFF00"/>
                </a:highlight>
                <a:latin typeface="Futura Medium" panose="020B0602020204020303" pitchFamily="34" charset="-79"/>
                <a:cs typeface="Futura Medium" panose="020B0602020204020303" pitchFamily="34" charset="-79"/>
              </a:rPr>
              <a:t>observing</a:t>
            </a:r>
            <a:r>
              <a:rPr lang="en-US" sz="1100" dirty="0">
                <a:latin typeface="Futura Medium" panose="020B0602020204020303" pitchFamily="34" charset="-79"/>
                <a:cs typeface="Futura Medium" panose="020B0602020204020303" pitchFamily="34" charset="-79"/>
              </a:rPr>
              <a:t> a shopper who had no evident familiarity of inertia's workings. With a cart filled to overflowing, she made her way towards the sloped exit, continuing to push and push while steadily losing control until the cart </a:t>
            </a:r>
            <a:r>
              <a:rPr lang="en-US" sz="1100" dirty="0">
                <a:highlight>
                  <a:srgbClr val="FFFF00"/>
                </a:highlight>
                <a:latin typeface="Futura Medium" panose="020B0602020204020303" pitchFamily="34" charset="-79"/>
                <a:cs typeface="Futura Medium" panose="020B0602020204020303" pitchFamily="34" charset="-79"/>
              </a:rPr>
              <a:t>escaped</a:t>
            </a:r>
            <a:r>
              <a:rPr lang="en-US" sz="1100" dirty="0">
                <a:latin typeface="Futura Medium" panose="020B0602020204020303" pitchFamily="34" charset="-79"/>
                <a:cs typeface="Futura Medium" panose="020B0602020204020303" pitchFamily="34" charset="-79"/>
              </a:rPr>
              <a:t> her and went crashing into a concrete column, 52” plasma screen TV and all. Purchasing the yuletide hickory smoked ham inevitably led to a conversation between my father and me about Andrew Jackson’s controversiality. There was no questioning Old Hickory’s dedication; he was steadfast in his beliefs and pursuits – qualities I am compelled to admire, yet his morals were crooked. We both found the ham to be more likeable–and tender.</a:t>
            </a:r>
          </a:p>
          <a:p>
            <a:r>
              <a:rPr lang="en-US" sz="1100" dirty="0">
                <a:latin typeface="Futura Medium" panose="020B0602020204020303" pitchFamily="34" charset="-79"/>
                <a:cs typeface="Futura Medium" panose="020B0602020204020303" pitchFamily="34" charset="-79"/>
              </a:rPr>
              <a:t>	I </a:t>
            </a:r>
            <a:r>
              <a:rPr lang="en-US" sz="1100" dirty="0">
                <a:highlight>
                  <a:srgbClr val="FFFF00"/>
                </a:highlight>
                <a:latin typeface="Futura Medium" panose="020B0602020204020303" pitchFamily="34" charset="-79"/>
                <a:cs typeface="Futura Medium" panose="020B0602020204020303" pitchFamily="34" charset="-79"/>
              </a:rPr>
              <a:t>adopted</a:t>
            </a:r>
            <a:r>
              <a:rPr lang="en-US" sz="1100" dirty="0">
                <a:latin typeface="Futura Medium" panose="020B0602020204020303" pitchFamily="34" charset="-79"/>
                <a:cs typeface="Futura Medium" panose="020B0602020204020303" pitchFamily="34" charset="-79"/>
              </a:rPr>
              <a:t> my exploratory skills, fine tuned by Costco, towards my intellectual endeavors. Just as I sampled buffalo chicken dip or </a:t>
            </a:r>
          </a:p>
          <a:p>
            <a:r>
              <a:rPr lang="en-US" sz="1100" dirty="0">
                <a:latin typeface="Futura Medium" panose="020B0602020204020303" pitchFamily="34" charset="-79"/>
                <a:cs typeface="Futura Medium" panose="020B0602020204020303" pitchFamily="34" charset="-79"/>
              </a:rPr>
              <a:t>chocolate truffles, I </a:t>
            </a:r>
            <a:r>
              <a:rPr lang="en-US" sz="1100" dirty="0">
                <a:highlight>
                  <a:srgbClr val="FFFF00"/>
                </a:highlight>
                <a:latin typeface="Futura Medium" panose="020B0602020204020303" pitchFamily="34" charset="-79"/>
                <a:cs typeface="Futura Medium" panose="020B0602020204020303" pitchFamily="34" charset="-79"/>
              </a:rPr>
              <a:t>probed</a:t>
            </a:r>
            <a:r>
              <a:rPr lang="en-US" sz="1100" dirty="0">
                <a:latin typeface="Futura Medium" panose="020B0602020204020303" pitchFamily="34" charset="-79"/>
                <a:cs typeface="Futura Medium" panose="020B0602020204020303" pitchFamily="34" charset="-79"/>
              </a:rPr>
              <a:t> the realms of history, dance and biology, all in pursuit of the ideal cart–one overflowing with theoretical situations and </a:t>
            </a:r>
          </a:p>
          <a:p>
            <a:r>
              <a:rPr lang="en-US" sz="1100" dirty="0">
                <a:latin typeface="Futura Medium" panose="020B0602020204020303" pitchFamily="34" charset="-79"/>
                <a:cs typeface="Futura Medium" panose="020B0602020204020303" pitchFamily="34" charset="-79"/>
              </a:rPr>
              <a:t>notions both silly and serious. I sampled calculus, cross country running, scientific research, all of which are now household favorites. With cart in </a:t>
            </a:r>
          </a:p>
          <a:p>
            <a:r>
              <a:rPr lang="en-US" sz="1100" dirty="0">
                <a:latin typeface="Futura Medium" panose="020B0602020204020303" pitchFamily="34" charset="-79"/>
                <a:cs typeface="Futura Medium" panose="020B0602020204020303" pitchFamily="34" charset="-79"/>
              </a:rPr>
              <a:t>hand, I do what scares me; I </a:t>
            </a:r>
            <a:r>
              <a:rPr lang="en-US" sz="1100" dirty="0">
                <a:highlight>
                  <a:srgbClr val="FFFF00"/>
                </a:highlight>
                <a:latin typeface="Futura Medium" panose="020B0602020204020303" pitchFamily="34" charset="-79"/>
                <a:cs typeface="Futura Medium" panose="020B0602020204020303" pitchFamily="34" charset="-79"/>
              </a:rPr>
              <a:t>absorb</a:t>
            </a:r>
            <a:r>
              <a:rPr lang="en-US" sz="1100" dirty="0">
                <a:latin typeface="Futura Medium" panose="020B0602020204020303" pitchFamily="34" charset="-79"/>
                <a:cs typeface="Futura Medium" panose="020B0602020204020303" pitchFamily="34" charset="-79"/>
              </a:rPr>
              <a:t> the warehouse that is the world. Whether it be through attempting aerial yoga, learning how to chart </a:t>
            </a:r>
          </a:p>
          <a:p>
            <a:r>
              <a:rPr lang="en-US" sz="1100" dirty="0">
                <a:latin typeface="Futura Medium" panose="020B0602020204020303" pitchFamily="34" charset="-79"/>
                <a:cs typeface="Futura Medium" panose="020B0602020204020303" pitchFamily="34" charset="-79"/>
              </a:rPr>
              <a:t>blackbody radiation using astronomical software, or dancing in front of hundreds of people, I am compelled to try any activity that interests me in </a:t>
            </a:r>
          </a:p>
          <a:p>
            <a:r>
              <a:rPr lang="en-US" sz="1100" dirty="0">
                <a:latin typeface="Futura Medium" panose="020B0602020204020303" pitchFamily="34" charset="-79"/>
                <a:cs typeface="Futura Medium" panose="020B0602020204020303" pitchFamily="34" charset="-79"/>
              </a:rPr>
              <a:t>the slightest. </a:t>
            </a:r>
          </a:p>
          <a:p>
            <a:r>
              <a:rPr lang="en-US" sz="1100" dirty="0">
                <a:latin typeface="Futura Medium" panose="020B0602020204020303" pitchFamily="34" charset="-79"/>
                <a:cs typeface="Futura Medium" panose="020B0602020204020303" pitchFamily="34" charset="-79"/>
              </a:rPr>
              <a:t>	My intense desire to know, to explore beyond the bounds of rational thought; this is what defines me. Costco fuels my insatiability and </a:t>
            </a:r>
          </a:p>
          <a:p>
            <a:r>
              <a:rPr lang="en-US" sz="1100" dirty="0">
                <a:highlight>
                  <a:srgbClr val="FFFF00"/>
                </a:highlight>
                <a:latin typeface="Futura Medium" panose="020B0602020204020303" pitchFamily="34" charset="-79"/>
                <a:cs typeface="Futura Medium" panose="020B0602020204020303" pitchFamily="34" charset="-79"/>
              </a:rPr>
              <a:t>cultivates</a:t>
            </a:r>
            <a:r>
              <a:rPr lang="en-US" sz="1100" dirty="0">
                <a:latin typeface="Futura Medium" panose="020B0602020204020303" pitchFamily="34" charset="-79"/>
                <a:cs typeface="Futura Medium" panose="020B0602020204020303" pitchFamily="34" charset="-79"/>
              </a:rPr>
              <a:t> curiosity within me at a cellular level. </a:t>
            </a:r>
            <a:r>
              <a:rPr lang="en-US" sz="1100" dirty="0">
                <a:highlight>
                  <a:srgbClr val="FFFF00"/>
                </a:highlight>
                <a:latin typeface="Futura Medium" panose="020B0602020204020303" pitchFamily="34" charset="-79"/>
                <a:cs typeface="Futura Medium" panose="020B0602020204020303" pitchFamily="34" charset="-79"/>
              </a:rPr>
              <a:t>Encoded</a:t>
            </a:r>
            <a:r>
              <a:rPr lang="en-US" sz="1100" dirty="0">
                <a:latin typeface="Futura Medium" panose="020B0602020204020303" pitchFamily="34" charset="-79"/>
                <a:cs typeface="Futura Medium" panose="020B0602020204020303" pitchFamily="34" charset="-79"/>
              </a:rPr>
              <a:t> to immerse myself in the unknown, I find it difficult to complacently accept the “what”; I want </a:t>
            </a:r>
          </a:p>
          <a:p>
            <a:r>
              <a:rPr lang="en-US" sz="1100" dirty="0">
                <a:latin typeface="Futura Medium" panose="020B0602020204020303" pitchFamily="34" charset="-79"/>
                <a:cs typeface="Futura Medium" panose="020B0602020204020303" pitchFamily="34" charset="-79"/>
              </a:rPr>
              <a:t>to hunt for the “whys” and dissect the “how's”. In essence, I </a:t>
            </a:r>
            <a:r>
              <a:rPr lang="en-US" sz="1100" dirty="0">
                <a:highlight>
                  <a:srgbClr val="FFFF00"/>
                </a:highlight>
                <a:latin typeface="Futura Medium" panose="020B0602020204020303" pitchFamily="34" charset="-79"/>
                <a:cs typeface="Futura Medium" panose="020B0602020204020303" pitchFamily="34" charset="-79"/>
              </a:rPr>
              <a:t>subsist</a:t>
            </a:r>
            <a:r>
              <a:rPr lang="en-US" sz="1100" dirty="0">
                <a:latin typeface="Futura Medium" panose="020B0602020204020303" pitchFamily="34" charset="-79"/>
                <a:cs typeface="Futura Medium" panose="020B0602020204020303" pitchFamily="34" charset="-79"/>
              </a:rPr>
              <a:t> on discovery.</a:t>
            </a:r>
          </a:p>
          <a:p>
            <a:endParaRPr lang="en-US" sz="1100" dirty="0"/>
          </a:p>
          <a:p>
            <a:endParaRPr lang="en-US" sz="1250" dirty="0">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709149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pic>
        <p:nvPicPr>
          <p:cNvPr id="3" name="Picture 3"/>
          <p:cNvPicPr>
            <a:picLocks noChangeAspect="1"/>
          </p:cNvPicPr>
          <p:nvPr/>
        </p:nvPicPr>
        <p:blipFill>
          <a:blip r:embed="rId3"/>
          <a:srcRect/>
          <a:stretch>
            <a:fillRect/>
          </a:stretch>
        </p:blipFill>
        <p:spPr>
          <a:xfrm>
            <a:off x="9091521" y="5424464"/>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708400" y="736600"/>
            <a:ext cx="7670800" cy="1323439"/>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Types of Essays – </a:t>
            </a:r>
            <a:r>
              <a:rPr lang="en-US" sz="4000" dirty="0">
                <a:solidFill>
                  <a:schemeClr val="accent5"/>
                </a:solidFill>
                <a:latin typeface="Futura Condensed Medium" panose="020B0602020204020303" pitchFamily="34" charset="-79"/>
                <a:cs typeface="Futura Condensed Medium" panose="020B0602020204020303" pitchFamily="34" charset="-79"/>
              </a:rPr>
              <a:t>Narrative and Collage</a:t>
            </a:r>
          </a:p>
        </p:txBody>
      </p:sp>
      <p:sp>
        <p:nvSpPr>
          <p:cNvPr id="5" name="TextBox 4">
            <a:extLst>
              <a:ext uri="{FF2B5EF4-FFF2-40B4-BE49-F238E27FC236}">
                <a16:creationId xmlns:a16="http://schemas.microsoft.com/office/drawing/2014/main" id="{771D02B9-2DA4-4F4B-A784-9E55A7D505E5}"/>
              </a:ext>
            </a:extLst>
          </p:cNvPr>
          <p:cNvSpPr txBox="1"/>
          <p:nvPr/>
        </p:nvSpPr>
        <p:spPr>
          <a:xfrm>
            <a:off x="519953" y="2404972"/>
            <a:ext cx="11152094" cy="3703643"/>
          </a:xfrm>
          <a:prstGeom prst="rect">
            <a:avLst/>
          </a:prstGeom>
          <a:noFill/>
        </p:spPr>
        <p:txBody>
          <a:bodyPr wrap="square" rtlCol="0">
            <a:spAutoFit/>
          </a:bodyPr>
          <a:lstStyle/>
          <a:p>
            <a:pPr defTabSz="609630"/>
            <a:r>
              <a:rPr lang="en-US" sz="3200" b="1" dirty="0">
                <a:solidFill>
                  <a:schemeClr val="accent6"/>
                </a:solidFill>
                <a:latin typeface="Futura Medium" panose="020B0602020204020303" pitchFamily="34" charset="-79"/>
                <a:cs typeface="Futura Medium" panose="020B0602020204020303" pitchFamily="34" charset="-79"/>
              </a:rPr>
              <a:t>Narrative</a:t>
            </a:r>
            <a:r>
              <a:rPr lang="en-US" sz="3200" dirty="0">
                <a:solidFill>
                  <a:prstClr val="black">
                    <a:lumMod val="75000"/>
                    <a:lumOff val="25000"/>
                  </a:prstClr>
                </a:solidFill>
                <a:latin typeface="Futura Medium" panose="020B0602020204020303" pitchFamily="34" charset="-79"/>
                <a:cs typeface="Futura Medium" panose="020B0602020204020303" pitchFamily="34" charset="-79"/>
              </a:rPr>
              <a:t> – These essays tell a story and are often anecdotal, experiential, and personal – allowing students to express themselves in creative and , quite often, moving ways.</a:t>
            </a:r>
          </a:p>
          <a:p>
            <a:pPr defTabSz="609630"/>
            <a:endParaRPr lang="en-US" sz="3200" dirty="0">
              <a:solidFill>
                <a:prstClr val="black">
                  <a:lumMod val="75000"/>
                  <a:lumOff val="25000"/>
                </a:prstClr>
              </a:solidFill>
              <a:latin typeface="Futura Medium" panose="020B0602020204020303" pitchFamily="34" charset="-79"/>
              <a:cs typeface="Futura Medium" panose="020B0602020204020303" pitchFamily="34" charset="-79"/>
            </a:endParaRPr>
          </a:p>
          <a:p>
            <a:pPr defTabSz="609630"/>
            <a:r>
              <a:rPr lang="en-US" sz="3200" b="1" dirty="0">
                <a:solidFill>
                  <a:schemeClr val="accent6"/>
                </a:solidFill>
                <a:latin typeface="Futura Medium" panose="020B0602020204020303" pitchFamily="34" charset="-79"/>
                <a:cs typeface="Futura Medium" panose="020B0602020204020303" pitchFamily="34" charset="-79"/>
              </a:rPr>
              <a:t>Collage</a:t>
            </a:r>
            <a:r>
              <a:rPr lang="en-US" sz="3200" dirty="0">
                <a:solidFill>
                  <a:prstClr val="black">
                    <a:lumMod val="75000"/>
                    <a:lumOff val="25000"/>
                  </a:prstClr>
                </a:solidFill>
                <a:latin typeface="Futura Medium" panose="020B0602020204020303" pitchFamily="34" charset="-79"/>
                <a:cs typeface="Futura Medium" panose="020B0602020204020303" pitchFamily="34" charset="-79"/>
              </a:rPr>
              <a:t> – These essays use multiple parts or separate fragments to tell the whole story.</a:t>
            </a:r>
          </a:p>
          <a:p>
            <a:pPr defTabSz="609630"/>
            <a:endParaRPr lang="en-US" sz="1067" dirty="0">
              <a:solidFill>
                <a:prstClr val="black"/>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223857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9091521" y="5424464"/>
            <a:ext cx="2925585" cy="1433537"/>
          </a:xfrm>
          <a:prstGeom prst="rect">
            <a:avLst/>
          </a:prstGeom>
        </p:spPr>
      </p:pic>
      <p:grpSp>
        <p:nvGrpSpPr>
          <p:cNvPr id="3" name="Group 3"/>
          <p:cNvGrpSpPr/>
          <p:nvPr/>
        </p:nvGrpSpPr>
        <p:grpSpPr>
          <a:xfrm>
            <a:off x="685800" y="361447"/>
            <a:ext cx="3187392" cy="6054543"/>
            <a:chOff x="0" y="0"/>
            <a:chExt cx="1617306" cy="3072120"/>
          </a:xfrm>
        </p:grpSpPr>
        <p:sp>
          <p:nvSpPr>
            <p:cNvPr id="4" name="Freeform 4"/>
            <p:cNvSpPr/>
            <p:nvPr/>
          </p:nvSpPr>
          <p:spPr>
            <a:xfrm>
              <a:off x="0" y="0"/>
              <a:ext cx="1617307" cy="3072120"/>
            </a:xfrm>
            <a:custGeom>
              <a:avLst/>
              <a:gdLst/>
              <a:ahLst/>
              <a:cxnLst/>
              <a:rect l="l" t="t" r="r" b="b"/>
              <a:pathLst>
                <a:path w="1617307" h="3072120">
                  <a:moveTo>
                    <a:pt x="1492846" y="59690"/>
                  </a:moveTo>
                  <a:cubicBezTo>
                    <a:pt x="1528406" y="59690"/>
                    <a:pt x="1557616" y="88900"/>
                    <a:pt x="1557616" y="124460"/>
                  </a:cubicBezTo>
                  <a:lnTo>
                    <a:pt x="1557616" y="2947660"/>
                  </a:lnTo>
                  <a:cubicBezTo>
                    <a:pt x="1557616" y="2983220"/>
                    <a:pt x="1528406" y="3012430"/>
                    <a:pt x="1492846" y="3012430"/>
                  </a:cubicBezTo>
                  <a:lnTo>
                    <a:pt x="124460" y="3012430"/>
                  </a:lnTo>
                  <a:cubicBezTo>
                    <a:pt x="88900" y="3012430"/>
                    <a:pt x="59690" y="2983220"/>
                    <a:pt x="59690" y="2947660"/>
                  </a:cubicBezTo>
                  <a:lnTo>
                    <a:pt x="59690" y="124460"/>
                  </a:lnTo>
                  <a:cubicBezTo>
                    <a:pt x="59690" y="88900"/>
                    <a:pt x="88900" y="59690"/>
                    <a:pt x="124460" y="59690"/>
                  </a:cubicBezTo>
                  <a:lnTo>
                    <a:pt x="1492846" y="59690"/>
                  </a:lnTo>
                  <a:moveTo>
                    <a:pt x="1492846" y="0"/>
                  </a:moveTo>
                  <a:lnTo>
                    <a:pt x="124460" y="0"/>
                  </a:lnTo>
                  <a:cubicBezTo>
                    <a:pt x="55880" y="0"/>
                    <a:pt x="0" y="55880"/>
                    <a:pt x="0" y="124460"/>
                  </a:cubicBezTo>
                  <a:lnTo>
                    <a:pt x="0" y="2947660"/>
                  </a:lnTo>
                  <a:cubicBezTo>
                    <a:pt x="0" y="3016240"/>
                    <a:pt x="55880" y="3072120"/>
                    <a:pt x="124460" y="3072120"/>
                  </a:cubicBezTo>
                  <a:lnTo>
                    <a:pt x="1492847" y="3072120"/>
                  </a:lnTo>
                  <a:cubicBezTo>
                    <a:pt x="1561427" y="3072120"/>
                    <a:pt x="1617307" y="3016240"/>
                    <a:pt x="1617307" y="2947660"/>
                  </a:cubicBezTo>
                  <a:lnTo>
                    <a:pt x="1617307" y="124460"/>
                  </a:lnTo>
                  <a:cubicBezTo>
                    <a:pt x="1617306" y="55880"/>
                    <a:pt x="1561426" y="0"/>
                    <a:pt x="1492846" y="0"/>
                  </a:cubicBezTo>
                  <a:close/>
                </a:path>
              </a:pathLst>
            </a:custGeom>
            <a:solidFill>
              <a:srgbClr val="FF914D"/>
            </a:solidFill>
          </p:spPr>
        </p:sp>
      </p:grpSp>
      <p:sp>
        <p:nvSpPr>
          <p:cNvPr id="6" name="TextBox 5">
            <a:extLst>
              <a:ext uri="{FF2B5EF4-FFF2-40B4-BE49-F238E27FC236}">
                <a16:creationId xmlns:a16="http://schemas.microsoft.com/office/drawing/2014/main" id="{ADC0781A-A4DB-FD48-BB3E-03235ECB9B35}"/>
              </a:ext>
            </a:extLst>
          </p:cNvPr>
          <p:cNvSpPr txBox="1"/>
          <p:nvPr/>
        </p:nvSpPr>
        <p:spPr>
          <a:xfrm>
            <a:off x="1196086" y="1161419"/>
            <a:ext cx="2166822" cy="4708981"/>
          </a:xfrm>
          <a:prstGeom prst="rect">
            <a:avLst/>
          </a:prstGeom>
          <a:noFill/>
        </p:spPr>
        <p:txBody>
          <a:bodyPr wrap="square" rtlCol="0">
            <a:spAutoFit/>
          </a:bodyPr>
          <a:lstStyle/>
          <a:p>
            <a:pPr algn="ctr" defTabSz="609630"/>
            <a:r>
              <a:rPr lang="en-US" sz="6000" dirty="0">
                <a:solidFill>
                  <a:schemeClr val="tx1">
                    <a:lumMod val="75000"/>
                    <a:lumOff val="25000"/>
                  </a:schemeClr>
                </a:solidFill>
                <a:latin typeface="Futura Condensed Medium" panose="020B0602020204020303" pitchFamily="34" charset="-79"/>
                <a:cs typeface="Futura Condensed Medium" panose="020B0602020204020303" pitchFamily="34" charset="-79"/>
              </a:rPr>
              <a:t>Best Practice Do’s </a:t>
            </a:r>
          </a:p>
          <a:p>
            <a:pPr algn="ctr" defTabSz="609630"/>
            <a:r>
              <a:rPr lang="en-US" sz="6000" dirty="0">
                <a:solidFill>
                  <a:schemeClr val="tx1">
                    <a:lumMod val="75000"/>
                    <a:lumOff val="25000"/>
                  </a:schemeClr>
                </a:solidFill>
                <a:latin typeface="Futura Condensed Medium" panose="020B0602020204020303" pitchFamily="34" charset="-79"/>
                <a:cs typeface="Futura Condensed Medium" panose="020B0602020204020303" pitchFamily="34" charset="-79"/>
              </a:rPr>
              <a:t>&amp; Don’ts</a:t>
            </a:r>
          </a:p>
        </p:txBody>
      </p:sp>
      <p:sp>
        <p:nvSpPr>
          <p:cNvPr id="5" name="TextBox 4">
            <a:extLst>
              <a:ext uri="{FF2B5EF4-FFF2-40B4-BE49-F238E27FC236}">
                <a16:creationId xmlns:a16="http://schemas.microsoft.com/office/drawing/2014/main" id="{F0CD8CB1-1B25-6D4E-A0A4-B0C319903680}"/>
              </a:ext>
            </a:extLst>
          </p:cNvPr>
          <p:cNvSpPr txBox="1"/>
          <p:nvPr/>
        </p:nvSpPr>
        <p:spPr>
          <a:xfrm>
            <a:off x="4275117" y="581891"/>
            <a:ext cx="1282535" cy="707886"/>
          </a:xfrm>
          <a:prstGeom prst="rect">
            <a:avLst/>
          </a:prstGeom>
          <a:noFill/>
        </p:spPr>
        <p:txBody>
          <a:bodyPr wrap="square" rtlCol="0">
            <a:spAutoFit/>
          </a:bodyPr>
          <a:lstStyle/>
          <a:p>
            <a:r>
              <a:rPr lang="en-US" sz="4000" dirty="0">
                <a:solidFill>
                  <a:schemeClr val="accent6"/>
                </a:solidFill>
                <a:latin typeface="Futura Medium" panose="020B0602020204020303" pitchFamily="34" charset="-79"/>
                <a:cs typeface="Futura Medium" panose="020B0602020204020303" pitchFamily="34" charset="-79"/>
              </a:rPr>
              <a:t>Do’s</a:t>
            </a:r>
            <a:endParaRPr lang="en-US" sz="4000" dirty="0">
              <a:solidFill>
                <a:schemeClr val="accent5"/>
              </a:solidFill>
              <a:latin typeface="Futura Medium" panose="020B0602020204020303" pitchFamily="34" charset="-79"/>
              <a:cs typeface="Futura Medium" panose="020B0602020204020303" pitchFamily="34" charset="-79"/>
            </a:endParaRPr>
          </a:p>
        </p:txBody>
      </p:sp>
      <p:sp>
        <p:nvSpPr>
          <p:cNvPr id="9" name="TextBox 8">
            <a:extLst>
              <a:ext uri="{FF2B5EF4-FFF2-40B4-BE49-F238E27FC236}">
                <a16:creationId xmlns:a16="http://schemas.microsoft.com/office/drawing/2014/main" id="{A45811EB-E8E1-AF42-9AB9-979AA2BADF68}"/>
              </a:ext>
            </a:extLst>
          </p:cNvPr>
          <p:cNvSpPr txBox="1"/>
          <p:nvPr/>
        </p:nvSpPr>
        <p:spPr>
          <a:xfrm>
            <a:off x="8183199" y="1616917"/>
            <a:ext cx="3282397"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Write an autobiography</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Use passive voice</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Tell </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Force humor</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Repeat your resumé</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Use overused topics</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Use clichés</a:t>
            </a:r>
          </a:p>
          <a:p>
            <a:pPr marL="342900" indent="-342900">
              <a:buFont typeface="Arial" panose="020B0604020202020204" pitchFamily="34" charset="0"/>
              <a:buChar char="•"/>
            </a:pPr>
            <a:endParaRPr lang="en-US" sz="2400" dirty="0">
              <a:solidFill>
                <a:schemeClr val="tx1">
                  <a:lumMod val="75000"/>
                  <a:lumOff val="25000"/>
                </a:schemeClr>
              </a:solidFill>
              <a:latin typeface="Futura Medium" panose="020B0602020204020303" pitchFamily="34" charset="-79"/>
              <a:cs typeface="Futura Medium" panose="020B0602020204020303" pitchFamily="34" charset="-79"/>
            </a:endParaRPr>
          </a:p>
        </p:txBody>
      </p:sp>
      <p:sp>
        <p:nvSpPr>
          <p:cNvPr id="10" name="TextBox 9">
            <a:extLst>
              <a:ext uri="{FF2B5EF4-FFF2-40B4-BE49-F238E27FC236}">
                <a16:creationId xmlns:a16="http://schemas.microsoft.com/office/drawing/2014/main" id="{7BDB73BC-004F-7A4A-A0A6-8AB77C7F9785}"/>
              </a:ext>
            </a:extLst>
          </p:cNvPr>
          <p:cNvSpPr txBox="1"/>
          <p:nvPr/>
        </p:nvSpPr>
        <p:spPr>
          <a:xfrm>
            <a:off x="4359729" y="1616917"/>
            <a:ext cx="3050473" cy="4524315"/>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Craft an engaging hook</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Use active voice</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Show</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Use descriptive verbs</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Be specific</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Avoid overuse of “I” and “to be” verbs</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Use varied sentence length and structure</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Avoid repetition </a:t>
            </a:r>
          </a:p>
          <a:p>
            <a:pPr marL="342900" indent="-342900">
              <a:buFont typeface="Arial" panose="020B0604020202020204" pitchFamily="34" charset="0"/>
              <a:buChar char="•"/>
            </a:pPr>
            <a:r>
              <a:rPr lang="en-US" sz="2400" dirty="0">
                <a:solidFill>
                  <a:schemeClr val="tx1">
                    <a:lumMod val="75000"/>
                    <a:lumOff val="25000"/>
                  </a:schemeClr>
                </a:solidFill>
                <a:latin typeface="Futura Condensed Medium" panose="020B0602020204020303" pitchFamily="34" charset="-79"/>
                <a:cs typeface="Futura Condensed Medium" panose="020B0602020204020303" pitchFamily="34" charset="-79"/>
              </a:rPr>
              <a:t>Use your authentic voice</a:t>
            </a:r>
          </a:p>
          <a:p>
            <a:pPr marL="285750" indent="-285750">
              <a:buFont typeface="Arial" panose="020B0604020202020204" pitchFamily="34" charset="0"/>
              <a:buChar char="•"/>
            </a:pPr>
            <a:endParaRPr lang="en-US" sz="2400" dirty="0">
              <a:latin typeface="Futura Condensed Medium" panose="020B0602020204020303" pitchFamily="34" charset="-79"/>
              <a:cs typeface="Futura Condensed Medium" panose="020B0602020204020303" pitchFamily="34" charset="-79"/>
            </a:endParaRPr>
          </a:p>
        </p:txBody>
      </p:sp>
      <p:sp>
        <p:nvSpPr>
          <p:cNvPr id="11" name="TextBox 10">
            <a:extLst>
              <a:ext uri="{FF2B5EF4-FFF2-40B4-BE49-F238E27FC236}">
                <a16:creationId xmlns:a16="http://schemas.microsoft.com/office/drawing/2014/main" id="{1DE2FAA4-DC3C-C24D-BFF1-E49E330CF4DD}"/>
              </a:ext>
            </a:extLst>
          </p:cNvPr>
          <p:cNvSpPr txBox="1"/>
          <p:nvPr/>
        </p:nvSpPr>
        <p:spPr>
          <a:xfrm>
            <a:off x="8183199" y="581891"/>
            <a:ext cx="1917721" cy="707886"/>
          </a:xfrm>
          <a:prstGeom prst="rect">
            <a:avLst/>
          </a:prstGeom>
          <a:noFill/>
        </p:spPr>
        <p:txBody>
          <a:bodyPr wrap="square" rtlCol="0">
            <a:spAutoFit/>
          </a:bodyPr>
          <a:lstStyle/>
          <a:p>
            <a:r>
              <a:rPr lang="en-US" sz="4000" dirty="0">
                <a:solidFill>
                  <a:schemeClr val="accent5"/>
                </a:solidFill>
                <a:latin typeface="Futura Medium" panose="020B0602020204020303" pitchFamily="34" charset="-79"/>
                <a:cs typeface="Futura Medium" panose="020B0602020204020303" pitchFamily="34" charset="-79"/>
              </a:rPr>
              <a:t>Don’ts</a:t>
            </a:r>
            <a:r>
              <a:rPr lang="en-US" sz="4000" dirty="0">
                <a:latin typeface="Futura Medium" panose="020B0602020204020303" pitchFamily="34" charset="-79"/>
                <a:cs typeface="Futura Medium" panose="020B0602020204020303" pitchFamily="34" charset="-79"/>
              </a:rPr>
              <a:t> </a:t>
            </a:r>
          </a:p>
        </p:txBody>
      </p:sp>
    </p:spTree>
    <p:extLst>
      <p:ext uri="{BB962C8B-B14F-4D97-AF65-F5344CB8AC3E}">
        <p14:creationId xmlns:p14="http://schemas.microsoft.com/office/powerpoint/2010/main" val="3635818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9091521" y="5424464"/>
            <a:ext cx="2925585" cy="1433537"/>
          </a:xfrm>
          <a:prstGeom prst="rect">
            <a:avLst/>
          </a:prstGeom>
        </p:spPr>
      </p:pic>
      <p:grpSp>
        <p:nvGrpSpPr>
          <p:cNvPr id="3" name="Group 3"/>
          <p:cNvGrpSpPr/>
          <p:nvPr/>
        </p:nvGrpSpPr>
        <p:grpSpPr>
          <a:xfrm>
            <a:off x="685800" y="361447"/>
            <a:ext cx="3187392" cy="6054543"/>
            <a:chOff x="0" y="0"/>
            <a:chExt cx="1617306" cy="3072120"/>
          </a:xfrm>
        </p:grpSpPr>
        <p:sp>
          <p:nvSpPr>
            <p:cNvPr id="4" name="Freeform 4"/>
            <p:cNvSpPr/>
            <p:nvPr/>
          </p:nvSpPr>
          <p:spPr>
            <a:xfrm>
              <a:off x="0" y="0"/>
              <a:ext cx="1617307" cy="3072120"/>
            </a:xfrm>
            <a:custGeom>
              <a:avLst/>
              <a:gdLst/>
              <a:ahLst/>
              <a:cxnLst/>
              <a:rect l="l" t="t" r="r" b="b"/>
              <a:pathLst>
                <a:path w="1617307" h="3072120">
                  <a:moveTo>
                    <a:pt x="1492846" y="59690"/>
                  </a:moveTo>
                  <a:cubicBezTo>
                    <a:pt x="1528406" y="59690"/>
                    <a:pt x="1557616" y="88900"/>
                    <a:pt x="1557616" y="124460"/>
                  </a:cubicBezTo>
                  <a:lnTo>
                    <a:pt x="1557616" y="2947660"/>
                  </a:lnTo>
                  <a:cubicBezTo>
                    <a:pt x="1557616" y="2983220"/>
                    <a:pt x="1528406" y="3012430"/>
                    <a:pt x="1492846" y="3012430"/>
                  </a:cubicBezTo>
                  <a:lnTo>
                    <a:pt x="124460" y="3012430"/>
                  </a:lnTo>
                  <a:cubicBezTo>
                    <a:pt x="88900" y="3012430"/>
                    <a:pt x="59690" y="2983220"/>
                    <a:pt x="59690" y="2947660"/>
                  </a:cubicBezTo>
                  <a:lnTo>
                    <a:pt x="59690" y="124460"/>
                  </a:lnTo>
                  <a:cubicBezTo>
                    <a:pt x="59690" y="88900"/>
                    <a:pt x="88900" y="59690"/>
                    <a:pt x="124460" y="59690"/>
                  </a:cubicBezTo>
                  <a:lnTo>
                    <a:pt x="1492846" y="59690"/>
                  </a:lnTo>
                  <a:moveTo>
                    <a:pt x="1492846" y="0"/>
                  </a:moveTo>
                  <a:lnTo>
                    <a:pt x="124460" y="0"/>
                  </a:lnTo>
                  <a:cubicBezTo>
                    <a:pt x="55880" y="0"/>
                    <a:pt x="0" y="55880"/>
                    <a:pt x="0" y="124460"/>
                  </a:cubicBezTo>
                  <a:lnTo>
                    <a:pt x="0" y="2947660"/>
                  </a:lnTo>
                  <a:cubicBezTo>
                    <a:pt x="0" y="3016240"/>
                    <a:pt x="55880" y="3072120"/>
                    <a:pt x="124460" y="3072120"/>
                  </a:cubicBezTo>
                  <a:lnTo>
                    <a:pt x="1492847" y="3072120"/>
                  </a:lnTo>
                  <a:cubicBezTo>
                    <a:pt x="1561427" y="3072120"/>
                    <a:pt x="1617307" y="3016240"/>
                    <a:pt x="1617307" y="2947660"/>
                  </a:cubicBezTo>
                  <a:lnTo>
                    <a:pt x="1617307" y="124460"/>
                  </a:lnTo>
                  <a:cubicBezTo>
                    <a:pt x="1617306" y="55880"/>
                    <a:pt x="1561426" y="0"/>
                    <a:pt x="1492846" y="0"/>
                  </a:cubicBezTo>
                  <a:close/>
                </a:path>
              </a:pathLst>
            </a:custGeom>
            <a:solidFill>
              <a:srgbClr val="00C2CB"/>
            </a:solidFill>
          </p:spPr>
        </p:sp>
      </p:grpSp>
      <p:sp>
        <p:nvSpPr>
          <p:cNvPr id="6" name="TextBox 5">
            <a:extLst>
              <a:ext uri="{FF2B5EF4-FFF2-40B4-BE49-F238E27FC236}">
                <a16:creationId xmlns:a16="http://schemas.microsoft.com/office/drawing/2014/main" id="{98675B60-37CE-334F-ADCB-A68B2E1D7DA7}"/>
              </a:ext>
            </a:extLst>
          </p:cNvPr>
          <p:cNvSpPr txBox="1"/>
          <p:nvPr/>
        </p:nvSpPr>
        <p:spPr>
          <a:xfrm>
            <a:off x="1161897" y="2419222"/>
            <a:ext cx="2235200" cy="1938992"/>
          </a:xfrm>
          <a:prstGeom prst="rect">
            <a:avLst/>
          </a:prstGeom>
          <a:noFill/>
        </p:spPr>
        <p:txBody>
          <a:bodyPr wrap="square" rtlCol="0">
            <a:spAutoFit/>
          </a:bodyPr>
          <a:lstStyle/>
          <a:p>
            <a:pPr algn="ctr" defTabSz="609630"/>
            <a:r>
              <a:rPr lang="en-US" sz="6000" dirty="0">
                <a:solidFill>
                  <a:srgbClr val="F79646"/>
                </a:solidFill>
                <a:latin typeface="Futura Condensed Medium" panose="020B0602020204020303" pitchFamily="34" charset="-79"/>
                <a:cs typeface="Futura Condensed Medium" panose="020B0602020204020303" pitchFamily="34" charset="-79"/>
              </a:rPr>
              <a:t>Topics to Avoid </a:t>
            </a:r>
          </a:p>
        </p:txBody>
      </p:sp>
      <p:sp>
        <p:nvSpPr>
          <p:cNvPr id="8" name="TextBox 7">
            <a:extLst>
              <a:ext uri="{FF2B5EF4-FFF2-40B4-BE49-F238E27FC236}">
                <a16:creationId xmlns:a16="http://schemas.microsoft.com/office/drawing/2014/main" id="{BC66E904-BF8B-8847-A3D7-A1E3123F4022}"/>
              </a:ext>
            </a:extLst>
          </p:cNvPr>
          <p:cNvSpPr txBox="1"/>
          <p:nvPr/>
        </p:nvSpPr>
        <p:spPr>
          <a:xfrm>
            <a:off x="4349291" y="1311226"/>
            <a:ext cx="7537909" cy="4154984"/>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The Trip</a:t>
            </a:r>
          </a:p>
          <a:p>
            <a:pPr marL="342900" indent="-342900">
              <a:buFont typeface="Arial" panose="020B0604020202020204" pitchFamily="34" charset="0"/>
              <a:buChar char="•"/>
            </a:pPr>
            <a:endParaRPr lang="en-US" sz="2400"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My Favorite Things</a:t>
            </a:r>
          </a:p>
          <a:p>
            <a:pPr marL="342900" indent="-342900">
              <a:buFont typeface="Arial" panose="020B0604020202020204" pitchFamily="34" charset="0"/>
              <a:buChar char="•"/>
            </a:pPr>
            <a:endParaRPr lang="en-US" sz="2400"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Miss America</a:t>
            </a:r>
          </a:p>
          <a:p>
            <a:pPr marL="342900" indent="-342900">
              <a:buFont typeface="Arial" panose="020B0604020202020204" pitchFamily="34" charset="0"/>
              <a:buChar char="•"/>
            </a:pPr>
            <a:endParaRPr lang="en-US" sz="2400"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Pet Death</a:t>
            </a:r>
          </a:p>
          <a:p>
            <a:pPr marL="342900" indent="-342900">
              <a:buFont typeface="Arial" panose="020B0604020202020204" pitchFamily="34" charset="0"/>
              <a:buChar char="•"/>
            </a:pPr>
            <a:endParaRPr lang="en-US" sz="2400"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Your “Jock” Story</a:t>
            </a:r>
          </a:p>
          <a:p>
            <a:pPr marL="342900" indent="-342900">
              <a:buFont typeface="Arial" panose="020B0604020202020204" pitchFamily="34" charset="0"/>
              <a:buChar char="•"/>
            </a:pPr>
            <a:endParaRPr lang="en-US" sz="2400"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The 3 D’s – discipline, determination, and diversity</a:t>
            </a:r>
          </a:p>
        </p:txBody>
      </p:sp>
    </p:spTree>
    <p:extLst>
      <p:ext uri="{BB962C8B-B14F-4D97-AF65-F5344CB8AC3E}">
        <p14:creationId xmlns:p14="http://schemas.microsoft.com/office/powerpoint/2010/main" val="2356774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F621705185D847B8F69E6B7A4F10E4" ma:contentTypeVersion="17" ma:contentTypeDescription="Create a new document." ma:contentTypeScope="" ma:versionID="ae144713a0f356236113565cfa4aed79">
  <xsd:schema xmlns:xsd="http://www.w3.org/2001/XMLSchema" xmlns:xs="http://www.w3.org/2001/XMLSchema" xmlns:p="http://schemas.microsoft.com/office/2006/metadata/properties" xmlns:ns2="e0d7695a-cb5f-42f8-a99c-30e166a17c68" xmlns:ns3="69c64b06-17ee-48d4-b3cd-95d03a91a3ee" targetNamespace="http://schemas.microsoft.com/office/2006/metadata/properties" ma:root="true" ma:fieldsID="324cd0b737d497b6fab1fc4eec0f3580" ns2:_="" ns3:_="">
    <xsd:import namespace="e0d7695a-cb5f-42f8-a99c-30e166a17c68"/>
    <xsd:import namespace="69c64b06-17ee-48d4-b3cd-95d03a91a3e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Location" minOccurs="0"/>
                <xsd:element ref="ns2:Hyperlink"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d7695a-cb5f-42f8-a99c-30e166a17c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Hyperlink" ma:index="21"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57af2c11-d56b-49e1-9b7a-f78dfa1e551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c64b06-17ee-48d4-b3cd-95d03a91a3e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36d60a36-caa5-4d93-9428-9fc215e977d9}" ma:internalName="TaxCatchAll" ma:showField="CatchAllData" ma:web="69c64b06-17ee-48d4-b3cd-95d03a91a3e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0d7695a-cb5f-42f8-a99c-30e166a17c68">
      <Terms xmlns="http://schemas.microsoft.com/office/infopath/2007/PartnerControls"/>
    </lcf76f155ced4ddcb4097134ff3c332f>
    <Hyperlink xmlns="e0d7695a-cb5f-42f8-a99c-30e166a17c68">
      <Url xsi:nil="true"/>
      <Description xsi:nil="true"/>
    </Hyperlink>
    <TaxCatchAll xmlns="69c64b06-17ee-48d4-b3cd-95d03a91a3ee" xsi:nil="true"/>
  </documentManagement>
</p:properties>
</file>

<file path=customXml/itemProps1.xml><?xml version="1.0" encoding="utf-8"?>
<ds:datastoreItem xmlns:ds="http://schemas.openxmlformats.org/officeDocument/2006/customXml" ds:itemID="{48455CA1-2DBD-4DE6-BB9F-6D47E4D4CD26}"/>
</file>

<file path=customXml/itemProps2.xml><?xml version="1.0" encoding="utf-8"?>
<ds:datastoreItem xmlns:ds="http://schemas.openxmlformats.org/officeDocument/2006/customXml" ds:itemID="{A247B1E6-9D6C-4AA4-8D25-6298E85D2FAD}"/>
</file>

<file path=customXml/itemProps3.xml><?xml version="1.0" encoding="utf-8"?>
<ds:datastoreItem xmlns:ds="http://schemas.openxmlformats.org/officeDocument/2006/customXml" ds:itemID="{654DB691-0AF6-49B3-98C8-F37F7E7284D6}"/>
</file>

<file path=docProps/app.xml><?xml version="1.0" encoding="utf-8"?>
<Properties xmlns="http://schemas.openxmlformats.org/officeDocument/2006/extended-properties" xmlns:vt="http://schemas.openxmlformats.org/officeDocument/2006/docPropsVTypes">
  <TotalTime>462</TotalTime>
  <Words>3289</Words>
  <Application>Microsoft Macintosh PowerPoint</Application>
  <PresentationFormat>Widescreen</PresentationFormat>
  <Paragraphs>121</Paragraphs>
  <Slides>12</Slides>
  <Notes>0</Notes>
  <HiddenSlides>0</HiddenSlides>
  <MMClips>1</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Calibri</vt:lpstr>
      <vt:lpstr>Calibri Light</vt:lpstr>
      <vt:lpstr>Futura</vt:lpstr>
      <vt:lpstr>Futura Condensed Medium</vt:lpstr>
      <vt:lpstr>Futura Medium</vt:lpstr>
      <vt:lpstr>League Spartan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Kendall Watkins</dc:creator>
  <cp:lastModifiedBy>Kendall Watkins</cp:lastModifiedBy>
  <cp:revision>44</cp:revision>
  <cp:lastPrinted>2020-07-08T21:30:52Z</cp:lastPrinted>
  <dcterms:created xsi:type="dcterms:W3CDTF">2020-07-06T21:11:17Z</dcterms:created>
  <dcterms:modified xsi:type="dcterms:W3CDTF">2020-07-24T20:55:35Z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0x010100CCF621705185D847B8F69E6B7A4F10E4</vt:lpwstr>
  </property>
  <property fmtid="{D5CDD505-2E9C-101B-9397-08002B2CF9AE}" pid="3" name="Order">
    <vt:r8>114800</vt:r8>
  </property>
</Properties>
</file>