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256" r:id="rId3"/>
    <p:sldId id="278" r:id="rId4"/>
    <p:sldId id="280" r:id="rId5"/>
    <p:sldId id="287" r:id="rId6"/>
    <p:sldId id="288" r:id="rId7"/>
    <p:sldId id="281" r:id="rId8"/>
    <p:sldId id="282" r:id="rId9"/>
    <p:sldId id="283" r:id="rId10"/>
    <p:sldId id="284" r:id="rId11"/>
    <p:sldId id="285" r:id="rId12"/>
    <p:sldId id="28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5"/>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6DC46-1273-194B-AAF9-A27ED50F5E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24805F-4E85-B949-8C51-D8A4417D1C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FC36A8-86C5-7D49-8465-42F35B3A777D}"/>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3BEF4D0C-72C2-5E4F-8C19-FF1508BAC5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74D743-335E-EE46-A1D0-956D5D4E223A}"/>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1180225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ABDA-801A-DC4D-B46C-7E7C5C564D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4483E7-2617-A543-9422-F6357EABD0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710D7-76D5-0044-8753-A15BD51E39EE}"/>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0295F6B7-D848-C34A-AC7C-664F4A1178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80312E-274B-EF43-84E1-0A080A721E4C}"/>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219911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480C55-F279-B34D-9BFF-814BD0CA49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87A6C5-C05A-824A-AE03-1DF97D7495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D53C0-6E80-D441-9DB4-D07599B5CCA2}"/>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565355F6-4927-8F48-8190-0C087FAA74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89F070-A4AC-5344-99D3-4568D32CCC18}"/>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3017029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964964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08333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2426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73136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96792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15442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041927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3860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0FAF-3499-B544-9957-2C1F9F0ED7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F2A433-8C26-B845-92E3-7FDF9BEDE4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2A428D-ACEB-1F4E-A312-690836668C2B}"/>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2821386A-9BA3-D648-B734-84B5BC637D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E1A969-70F6-CD4D-85B1-ED32A38EF7F7}"/>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3227566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dirty="0"/>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44633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78037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4827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A0114-31FF-3A48-B2E1-0C22E0F56E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74D54A-CA91-4343-B39B-FEA6D0C6DF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903361-1ED5-A947-81C4-709D1834FD79}"/>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2E532E9C-6674-E04B-956B-D4BBE31180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4758EE-E72B-8144-948A-5445E929A6D1}"/>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232351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08FC-DD7A-A44F-96CB-588AB6F8E5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95110-061B-6142-931B-51ADDBEE6C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9078EC-2197-5A48-B99B-DF049F260A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A2B5D2-8F01-8442-816E-7B67409E4411}"/>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6" name="Footer Placeholder 5">
            <a:extLst>
              <a:ext uri="{FF2B5EF4-FFF2-40B4-BE49-F238E27FC236}">
                <a16:creationId xmlns:a16="http://schemas.microsoft.com/office/drawing/2014/main" id="{739762D2-5A6F-5B41-A208-90B65F1BC7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FD37EA-8144-B94D-B2E4-48BA5C75917D}"/>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72122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121E4-FE5B-364E-94F8-6533B97CAE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6D4566-5446-DB43-A57A-AE3151C5B1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C6B6E5-8551-3946-A271-19D1F0D255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FD9614-C526-B041-B156-45A40CC3C2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2A420-5541-184B-823C-2358D27734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41D58C-7F38-ED4E-BF00-E2AF40D5EB2D}"/>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8" name="Footer Placeholder 7">
            <a:extLst>
              <a:ext uri="{FF2B5EF4-FFF2-40B4-BE49-F238E27FC236}">
                <a16:creationId xmlns:a16="http://schemas.microsoft.com/office/drawing/2014/main" id="{F301C136-C003-1E48-A60C-172222FEC68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0A1EC50-D14A-6F4E-A0DE-07774E9C89D0}"/>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184768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16B6-2DB6-724F-931E-EB026EEF49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6438A1-4016-6B4B-950B-8CE7087658BC}"/>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4" name="Footer Placeholder 3">
            <a:extLst>
              <a:ext uri="{FF2B5EF4-FFF2-40B4-BE49-F238E27FC236}">
                <a16:creationId xmlns:a16="http://schemas.microsoft.com/office/drawing/2014/main" id="{0165DC74-D6AA-9A4C-9240-ECAAFA6097B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825BDC8-63E4-9E48-81E5-78CE21EAC15E}"/>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363187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CD6C5-C039-A74F-97C6-0A7F6E77EAE2}"/>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3" name="Footer Placeholder 2">
            <a:extLst>
              <a:ext uri="{FF2B5EF4-FFF2-40B4-BE49-F238E27FC236}">
                <a16:creationId xmlns:a16="http://schemas.microsoft.com/office/drawing/2014/main" id="{4E0F981F-7211-664B-ABB9-38074F0069F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2195299-314D-3141-BF1F-27247AD2B68D}"/>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137759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2E17A-5981-5941-BD99-850C0D3A08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231059-E664-5B41-9A84-9AF50D34EB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28E714-8995-A34F-A6BA-50DE7D629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FDC9D4-F361-2045-B899-5184FB7015E8}"/>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6" name="Footer Placeholder 5">
            <a:extLst>
              <a:ext uri="{FF2B5EF4-FFF2-40B4-BE49-F238E27FC236}">
                <a16:creationId xmlns:a16="http://schemas.microsoft.com/office/drawing/2014/main" id="{01B7A57B-6051-1441-986B-BEA97301F6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57B366-A782-584F-81D0-C97BCF428A6C}"/>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4023021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FED42-C49A-0445-96C2-6B4792E19A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C116AF-4A78-254A-9F4D-0CFBB4EB9E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0B4B72F-EA16-EA48-B27D-28F3438A90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73EF87-45E5-2B47-9E0B-A43D27511591}"/>
              </a:ext>
            </a:extLst>
          </p:cNvPr>
          <p:cNvSpPr>
            <a:spLocks noGrp="1"/>
          </p:cNvSpPr>
          <p:nvPr>
            <p:ph type="dt" sz="half" idx="10"/>
          </p:nvPr>
        </p:nvSpPr>
        <p:spPr/>
        <p:txBody>
          <a:bodyPr/>
          <a:lstStyle/>
          <a:p>
            <a:fld id="{A4D2282E-7DF4-0D43-B7E0-12858D350E5E}" type="datetimeFigureOut">
              <a:rPr lang="en-US" smtClean="0"/>
              <a:t>7/24/20</a:t>
            </a:fld>
            <a:endParaRPr lang="en-US" dirty="0"/>
          </a:p>
        </p:txBody>
      </p:sp>
      <p:sp>
        <p:nvSpPr>
          <p:cNvPr id="6" name="Footer Placeholder 5">
            <a:extLst>
              <a:ext uri="{FF2B5EF4-FFF2-40B4-BE49-F238E27FC236}">
                <a16:creationId xmlns:a16="http://schemas.microsoft.com/office/drawing/2014/main" id="{A64A512C-6914-374D-AAA8-E3054188A7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4DC1ED-1741-AF47-AFD9-B05A9CE770A8}"/>
              </a:ext>
            </a:extLst>
          </p:cNvPr>
          <p:cNvSpPr>
            <a:spLocks noGrp="1"/>
          </p:cNvSpPr>
          <p:nvPr>
            <p:ph type="sldNum" sz="quarter" idx="12"/>
          </p:nvPr>
        </p:nvSpPr>
        <p:spPr/>
        <p:txBody>
          <a:bodyPr/>
          <a:lstStyle/>
          <a:p>
            <a:fld id="{CF46DE8A-21BC-A848-A7DB-8BDC2E980D17}" type="slidenum">
              <a:rPr lang="en-US" smtClean="0"/>
              <a:t>‹#›</a:t>
            </a:fld>
            <a:endParaRPr lang="en-US" dirty="0"/>
          </a:p>
        </p:txBody>
      </p:sp>
    </p:spTree>
    <p:extLst>
      <p:ext uri="{BB962C8B-B14F-4D97-AF65-F5344CB8AC3E}">
        <p14:creationId xmlns:p14="http://schemas.microsoft.com/office/powerpoint/2010/main" val="2396807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5598-5D6B-394F-A24F-5DEB53294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EA5D54-C558-2345-AC40-D51E4899D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AD04A-379E-A742-8292-E542DECDD6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2282E-7DF4-0D43-B7E0-12858D350E5E}" type="datetimeFigureOut">
              <a:rPr lang="en-US" smtClean="0"/>
              <a:t>7/24/20</a:t>
            </a:fld>
            <a:endParaRPr lang="en-US" dirty="0"/>
          </a:p>
        </p:txBody>
      </p:sp>
      <p:sp>
        <p:nvSpPr>
          <p:cNvPr id="5" name="Footer Placeholder 4">
            <a:extLst>
              <a:ext uri="{FF2B5EF4-FFF2-40B4-BE49-F238E27FC236}">
                <a16:creationId xmlns:a16="http://schemas.microsoft.com/office/drawing/2014/main" id="{5294AEDE-53AB-9E44-838C-EEF92C2DCD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E69292F-70AA-8543-8B79-92AE501C53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DE8A-21BC-A848-A7DB-8BDC2E980D17}" type="slidenum">
              <a:rPr lang="en-US" smtClean="0"/>
              <a:t>‹#›</a:t>
            </a:fld>
            <a:endParaRPr lang="en-US" dirty="0"/>
          </a:p>
        </p:txBody>
      </p:sp>
    </p:spTree>
    <p:extLst>
      <p:ext uri="{BB962C8B-B14F-4D97-AF65-F5344CB8AC3E}">
        <p14:creationId xmlns:p14="http://schemas.microsoft.com/office/powerpoint/2010/main" val="30577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7/24/20</a:t>
            </a:fld>
            <a:endParaRPr lang="en-US" dirty="0"/>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017763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90B82-F4D4-5D45-9DB5-FE26A5A5ECDA}"/>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C59166E2-C27A-8748-A119-550AFCE69CC4}"/>
              </a:ext>
            </a:extLst>
          </p:cNvPr>
          <p:cNvSpPr>
            <a:spLocks noGrp="1"/>
          </p:cNvSpPr>
          <p:nvPr>
            <p:ph type="subTitle" idx="1"/>
          </p:nvPr>
        </p:nvSpPr>
        <p:spPr/>
        <p:txBody>
          <a:bodyPr/>
          <a:lstStyle/>
          <a:p>
            <a:endParaRPr lang="en-US" dirty="0"/>
          </a:p>
        </p:txBody>
      </p:sp>
      <p:pic>
        <p:nvPicPr>
          <p:cNvPr id="4" name="Picture 3">
            <a:extLst>
              <a:ext uri="{FF2B5EF4-FFF2-40B4-BE49-F238E27FC236}">
                <a16:creationId xmlns:a16="http://schemas.microsoft.com/office/drawing/2014/main" id="{490BFA5B-167A-5E4C-8DE3-455BA5BF57CC}"/>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FA274CD-A650-8249-B8BA-1648FFB80872}"/>
              </a:ext>
            </a:extLst>
          </p:cNvPr>
          <p:cNvSpPr txBox="1"/>
          <p:nvPr/>
        </p:nvSpPr>
        <p:spPr>
          <a:xfrm>
            <a:off x="3743324" y="2025651"/>
            <a:ext cx="7572375" cy="2246769"/>
          </a:xfrm>
          <a:prstGeom prst="rect">
            <a:avLst/>
          </a:prstGeom>
          <a:noFill/>
        </p:spPr>
        <p:txBody>
          <a:bodyPr wrap="square" rtlCol="0">
            <a:spAutoFit/>
          </a:bodyPr>
          <a:lstStyle/>
          <a:p>
            <a:pPr algn="ctr"/>
            <a:r>
              <a:rPr lang="en-US" sz="8000" b="1" dirty="0">
                <a:solidFill>
                  <a:schemeClr val="tx1">
                    <a:lumMod val="65000"/>
                    <a:lumOff val="35000"/>
                  </a:schemeClr>
                </a:solidFill>
                <a:latin typeface="League Spartan"/>
              </a:rPr>
              <a:t>College Essays</a:t>
            </a:r>
            <a:endParaRPr lang="en-US" sz="6000" b="1" dirty="0">
              <a:solidFill>
                <a:schemeClr val="tx1">
                  <a:lumMod val="65000"/>
                  <a:lumOff val="35000"/>
                </a:schemeClr>
              </a:solidFill>
              <a:latin typeface="League Spartan"/>
            </a:endParaRPr>
          </a:p>
          <a:p>
            <a:pPr algn="ctr"/>
            <a:r>
              <a:rPr lang="en-US" sz="6000" b="1" dirty="0">
                <a:solidFill>
                  <a:schemeClr val="tx1">
                    <a:lumMod val="65000"/>
                    <a:lumOff val="35000"/>
                  </a:schemeClr>
                </a:solidFill>
                <a:latin typeface="League Spartan"/>
              </a:rPr>
              <a:t>Part 1</a:t>
            </a:r>
            <a:endParaRPr lang="en-US" sz="8000" b="1" dirty="0"/>
          </a:p>
        </p:txBody>
      </p:sp>
    </p:spTree>
    <p:extLst>
      <p:ext uri="{BB962C8B-B14F-4D97-AF65-F5344CB8AC3E}">
        <p14:creationId xmlns:p14="http://schemas.microsoft.com/office/powerpoint/2010/main" val="2306157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314035" y="559798"/>
            <a:ext cx="8594456" cy="1323439"/>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#6 – </a:t>
            </a:r>
            <a:r>
              <a:rPr lang="en-US" sz="4000" dirty="0">
                <a:solidFill>
                  <a:schemeClr val="accent5"/>
                </a:solidFill>
                <a:latin typeface="Futura Condensed Medium" panose="020B0602020204020303" pitchFamily="34" charset="-79"/>
                <a:cs typeface="Futura Condensed Medium" panose="020B0602020204020303" pitchFamily="34" charset="-79"/>
              </a:rPr>
              <a:t>Passion – What captivates you?</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3693319"/>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Describe a topic, idea, or concept you find so engaging that it makes you lose all track of time. Why does it captivate you? What or who do you turn to when you want to learn more?</a:t>
            </a:r>
          </a:p>
          <a:p>
            <a:pPr defTabSz="609630"/>
            <a:endParaRPr lang="en-US" sz="2400" b="1"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Describe something that you find intellectually passionate</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Include in detail how you have pursued furthering your own knowledge of the topic</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Admissions officers want to know that you have a genuine love for the pursuit of knowledge and that you are self-motivated and resourceful </a:t>
            </a:r>
          </a:p>
          <a:p>
            <a:pPr marL="342900" indent="-342900" defTabSz="609630">
              <a:buFont typeface="Arial" panose="020B0604020202020204" pitchFamily="34" charset="0"/>
              <a:buChar char="•"/>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2074191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#7 – </a:t>
            </a:r>
            <a:r>
              <a:rPr lang="en-US" sz="4000" dirty="0">
                <a:solidFill>
                  <a:schemeClr val="accent5"/>
                </a:solidFill>
                <a:latin typeface="Futura Condensed Medium" panose="020B0602020204020303" pitchFamily="34" charset="-79"/>
                <a:cs typeface="Futura Condensed Medium" panose="020B0602020204020303" pitchFamily="34" charset="-79"/>
              </a:rPr>
              <a:t>Your Choice</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2215991"/>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Share an essay on any topic of your choice. It can be one you've already written, one that responds to a different prompt, or one of your own design.</a:t>
            </a:r>
          </a:p>
          <a:p>
            <a:pPr defTabSz="609630"/>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Needs to demonstrate something meaningful to you</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Make sure it shows your passion, enthusiasm, and personality</a:t>
            </a: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299262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045F3A-07FC-D549-A09A-02EAE03CD279}"/>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E740981D-7766-4244-A737-BB23A1E9E0DC}"/>
              </a:ext>
            </a:extLst>
          </p:cNvPr>
          <p:cNvSpPr txBox="1"/>
          <p:nvPr/>
        </p:nvSpPr>
        <p:spPr>
          <a:xfrm>
            <a:off x="5617029" y="1995054"/>
            <a:ext cx="4940135" cy="830997"/>
          </a:xfrm>
          <a:prstGeom prst="rect">
            <a:avLst/>
          </a:prstGeom>
          <a:noFill/>
        </p:spPr>
        <p:txBody>
          <a:bodyPr wrap="square" rtlCol="0">
            <a:spAutoFit/>
          </a:bodyPr>
          <a:lstStyle/>
          <a:p>
            <a:pPr marL="685800" indent="-685800">
              <a:buFont typeface="Arial" panose="020B0604020202020204" pitchFamily="34" charset="0"/>
              <a:buChar char="•"/>
            </a:pPr>
            <a:r>
              <a:rPr lang="en-US" sz="2400" dirty="0">
                <a:solidFill>
                  <a:schemeClr val="bg1"/>
                </a:solidFill>
                <a:latin typeface="Futura Condensed Medium" panose="020B0602020204020303" pitchFamily="34" charset="-79"/>
                <a:cs typeface="Futura Condensed Medium" panose="020B0602020204020303" pitchFamily="34" charset="-79"/>
              </a:rPr>
              <a:t>Take note of life experiences that may make for a good essay </a:t>
            </a:r>
          </a:p>
        </p:txBody>
      </p:sp>
    </p:spTree>
    <p:extLst>
      <p:ext uri="{BB962C8B-B14F-4D97-AF65-F5344CB8AC3E}">
        <p14:creationId xmlns:p14="http://schemas.microsoft.com/office/powerpoint/2010/main" val="848858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3" name="Picture 3"/>
          <p:cNvPicPr>
            <a:picLocks noChangeAspect="1"/>
          </p:cNvPicPr>
          <p:nvPr/>
        </p:nvPicPr>
        <p:blipFill>
          <a:blip r:embed="rId3"/>
          <a:srcRect/>
          <a:stretch>
            <a:fillRect/>
          </a:stretch>
        </p:blipFill>
        <p:spPr>
          <a:xfrm>
            <a:off x="9091521" y="5424464"/>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708400" y="736600"/>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Brainstorming Exercises</a:t>
            </a:r>
          </a:p>
        </p:txBody>
      </p:sp>
      <p:sp>
        <p:nvSpPr>
          <p:cNvPr id="5" name="TextBox 4">
            <a:extLst>
              <a:ext uri="{FF2B5EF4-FFF2-40B4-BE49-F238E27FC236}">
                <a16:creationId xmlns:a16="http://schemas.microsoft.com/office/drawing/2014/main" id="{771D02B9-2DA4-4F4B-A784-9E55A7D505E5}"/>
              </a:ext>
            </a:extLst>
          </p:cNvPr>
          <p:cNvSpPr txBox="1"/>
          <p:nvPr/>
        </p:nvSpPr>
        <p:spPr>
          <a:xfrm>
            <a:off x="1039906" y="2151727"/>
            <a:ext cx="11152094" cy="2554545"/>
          </a:xfrm>
          <a:prstGeom prst="rect">
            <a:avLst/>
          </a:prstGeom>
          <a:noFill/>
        </p:spPr>
        <p:txBody>
          <a:bodyPr wrap="square" rtlCol="0">
            <a:spAutoFit/>
          </a:bodyPr>
          <a:lstStyle/>
          <a:p>
            <a:pPr marL="457200" indent="-457200" defTabSz="609630">
              <a:buFont typeface="Arial" panose="020B0604020202020204" pitchFamily="34" charset="0"/>
              <a:buChar char="•"/>
            </a:pPr>
            <a:r>
              <a:rPr lang="en-US" sz="3200" dirty="0">
                <a:solidFill>
                  <a:schemeClr val="accent6"/>
                </a:solidFill>
                <a:latin typeface="Futura Medium" panose="020B0602020204020303" pitchFamily="34" charset="-79"/>
                <a:cs typeface="Futura Medium" panose="020B0602020204020303" pitchFamily="34" charset="-79"/>
              </a:rPr>
              <a:t>Exercise #1 </a:t>
            </a:r>
            <a:r>
              <a:rPr lang="en-US" sz="3200" dirty="0">
                <a:solidFill>
                  <a:schemeClr val="tx1">
                    <a:lumMod val="75000"/>
                    <a:lumOff val="25000"/>
                  </a:schemeClr>
                </a:solidFill>
                <a:latin typeface="Futura Medium" panose="020B0602020204020303" pitchFamily="34" charset="-79"/>
                <a:cs typeface="Futura Medium" panose="020B0602020204020303" pitchFamily="34" charset="-79"/>
              </a:rPr>
              <a:t>– “I love _______________”</a:t>
            </a:r>
          </a:p>
          <a:p>
            <a:pPr marL="457200" indent="-457200" defTabSz="609630">
              <a:buFont typeface="Arial" panose="020B0604020202020204" pitchFamily="34" charset="0"/>
              <a:buChar char="•"/>
            </a:pPr>
            <a:endParaRPr lang="en-US" sz="3200" dirty="0">
              <a:solidFill>
                <a:schemeClr val="tx1">
                  <a:lumMod val="75000"/>
                  <a:lumOff val="25000"/>
                </a:schemeClr>
              </a:solidFill>
              <a:latin typeface="Futura Medium" panose="020B0602020204020303" pitchFamily="34" charset="-79"/>
              <a:cs typeface="Futura Medium" panose="020B0602020204020303" pitchFamily="34" charset="-79"/>
            </a:endParaRPr>
          </a:p>
          <a:p>
            <a:pPr marL="457200" indent="-457200" defTabSz="609630">
              <a:buFont typeface="Arial" panose="020B0604020202020204" pitchFamily="34" charset="0"/>
              <a:buChar char="•"/>
            </a:pPr>
            <a:r>
              <a:rPr lang="en-US" sz="3200" dirty="0">
                <a:solidFill>
                  <a:schemeClr val="accent6"/>
                </a:solidFill>
                <a:latin typeface="Futura Medium" panose="020B0602020204020303" pitchFamily="34" charset="-79"/>
                <a:cs typeface="Futura Medium" panose="020B0602020204020303" pitchFamily="34" charset="-79"/>
              </a:rPr>
              <a:t>Exercise #2</a:t>
            </a:r>
            <a:r>
              <a:rPr lang="en-US" sz="3200" dirty="0">
                <a:solidFill>
                  <a:schemeClr val="tx1">
                    <a:lumMod val="75000"/>
                    <a:lumOff val="25000"/>
                  </a:schemeClr>
                </a:solidFill>
                <a:latin typeface="Futura Medium" panose="020B0602020204020303" pitchFamily="34" charset="-79"/>
                <a:cs typeface="Futura Medium" panose="020B0602020204020303" pitchFamily="34" charset="-79"/>
              </a:rPr>
              <a:t> – “I know ______________”</a:t>
            </a:r>
          </a:p>
          <a:p>
            <a:pPr marL="457200" indent="-457200" defTabSz="609630">
              <a:buFont typeface="Arial" panose="020B0604020202020204" pitchFamily="34" charset="0"/>
              <a:buChar char="•"/>
            </a:pPr>
            <a:endParaRPr lang="en-US" sz="3200" dirty="0">
              <a:solidFill>
                <a:schemeClr val="tx1">
                  <a:lumMod val="75000"/>
                  <a:lumOff val="25000"/>
                </a:schemeClr>
              </a:solidFill>
              <a:latin typeface="Futura Medium" panose="020B0602020204020303" pitchFamily="34" charset="-79"/>
              <a:cs typeface="Futura Medium" panose="020B0602020204020303" pitchFamily="34" charset="-79"/>
            </a:endParaRPr>
          </a:p>
          <a:p>
            <a:pPr marL="457200" indent="-457200" defTabSz="609630">
              <a:buFont typeface="Arial" panose="020B0604020202020204" pitchFamily="34" charset="0"/>
              <a:buChar char="•"/>
            </a:pPr>
            <a:r>
              <a:rPr lang="en-US" sz="3200" dirty="0">
                <a:solidFill>
                  <a:schemeClr val="accent6"/>
                </a:solidFill>
                <a:latin typeface="Futura Medium" panose="020B0602020204020303" pitchFamily="34" charset="-79"/>
                <a:cs typeface="Futura Medium" panose="020B0602020204020303" pitchFamily="34" charset="-79"/>
              </a:rPr>
              <a:t>Exercise #</a:t>
            </a:r>
            <a:r>
              <a:rPr lang="en-US" sz="3200" dirty="0">
                <a:solidFill>
                  <a:schemeClr val="tx1">
                    <a:lumMod val="75000"/>
                    <a:lumOff val="25000"/>
                  </a:schemeClr>
                </a:solidFill>
                <a:latin typeface="Futura Medium" panose="020B0602020204020303" pitchFamily="34" charset="-79"/>
                <a:cs typeface="Futura Medium" panose="020B0602020204020303" pitchFamily="34" charset="-79"/>
              </a:rPr>
              <a:t>3 – Values </a:t>
            </a:r>
          </a:p>
        </p:txBody>
      </p:sp>
    </p:spTree>
    <p:extLst>
      <p:ext uri="{BB962C8B-B14F-4D97-AF65-F5344CB8AC3E}">
        <p14:creationId xmlns:p14="http://schemas.microsoft.com/office/powerpoint/2010/main" val="50845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pic>
        <p:nvPicPr>
          <p:cNvPr id="3" name="Picture 2">
            <a:extLst>
              <a:ext uri="{FF2B5EF4-FFF2-40B4-BE49-F238E27FC236}">
                <a16:creationId xmlns:a16="http://schemas.microsoft.com/office/drawing/2014/main" id="{D2C958C4-8750-0C49-A614-0FC67ED969DC}"/>
              </a:ext>
            </a:extLst>
          </p:cNvPr>
          <p:cNvPicPr>
            <a:picLocks noChangeAspect="1"/>
          </p:cNvPicPr>
          <p:nvPr/>
        </p:nvPicPr>
        <p:blipFill>
          <a:blip r:embed="rId4"/>
          <a:stretch>
            <a:fillRect/>
          </a:stretch>
        </p:blipFill>
        <p:spPr>
          <a:xfrm>
            <a:off x="3446318" y="0"/>
            <a:ext cx="5299364" cy="6858000"/>
          </a:xfrm>
          <a:prstGeom prst="rect">
            <a:avLst/>
          </a:prstGeom>
        </p:spPr>
      </p:pic>
    </p:spTree>
    <p:extLst>
      <p:ext uri="{BB962C8B-B14F-4D97-AF65-F5344CB8AC3E}">
        <p14:creationId xmlns:p14="http://schemas.microsoft.com/office/powerpoint/2010/main" val="4002008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1323439"/>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Common App Prompts - </a:t>
            </a:r>
            <a:r>
              <a:rPr lang="en-US" sz="4000" dirty="0">
                <a:solidFill>
                  <a:schemeClr val="accent5"/>
                </a:solidFill>
                <a:latin typeface="Futura Condensed Medium" panose="020B0602020204020303" pitchFamily="34" charset="-79"/>
                <a:cs typeface="Futura Condensed Medium" panose="020B0602020204020303" pitchFamily="34" charset="-79"/>
              </a:rPr>
              <a:t>Overview</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4678204"/>
          </a:xfrm>
          <a:prstGeom prst="rect">
            <a:avLst/>
          </a:prstGeom>
          <a:noFill/>
        </p:spPr>
        <p:txBody>
          <a:bodyPr wrap="square" rtlCol="0">
            <a:spAutoFit/>
          </a:bodyPr>
          <a:lstStyle/>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Some students have a background, identity, interest, or talent that is so meaningful they believe their application would be incomplete without it. If this sounds like you, then please share your story.</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The lessons we take from obstacles we encounter can be fundamental to later success. Recount a time when you faced a challenge, setback, or failure. How did it affect you, and what did you learn from the experience?</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Reflect on a time when you questioned or challenged a belief or idea. What prompted your thinking? What was the outcome?</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Describe a problem you've solved or a problem you'd like to solve. It can be an intellectual challenge, a research query, an ethical dilemma - anything that is of personal importance, no matter the scale. Explain its significance to you and what steps you took or could be taken to identify a solution.</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Discuss an accomplishment, event, or realization that sparked a period of personal growth and a new understanding of yourself or others.</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Describe a topic, idea, or concept you find so engaging that it makes you lose all track of time. Why does it captivate you? What or who do you turn to when you want to learn more?</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r>
              <a:rPr lang="en-US" sz="1400" dirty="0">
                <a:latin typeface="Futura Medium" panose="020B0602020204020303" pitchFamily="34" charset="-79"/>
                <a:cs typeface="Futura Medium" panose="020B0602020204020303" pitchFamily="34" charset="-79"/>
              </a:rPr>
              <a:t>Share an essay on any topic of your choice. It can be one you've already written, one that responds to a different prompt, or one of your own design.</a:t>
            </a: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70745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#1- </a:t>
            </a:r>
            <a:r>
              <a:rPr lang="en-US" sz="4000" dirty="0">
                <a:solidFill>
                  <a:schemeClr val="accent5"/>
                </a:solidFill>
                <a:latin typeface="Futura Condensed Medium" panose="020B0602020204020303" pitchFamily="34" charset="-79"/>
                <a:cs typeface="Futura Condensed Medium" panose="020B0602020204020303" pitchFamily="34" charset="-79"/>
              </a:rPr>
              <a:t>Share Your Story</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3908762"/>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Some students have a background, identity, interest, or talent that is so meaningful they believe their application would be incomplete without it. If this sounds like you, then please share your story.</a:t>
            </a:r>
          </a:p>
          <a:p>
            <a:pPr defTabSz="609630"/>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Show how your background has shaped you.  Can you learn and grow from your experiences?</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Do not rehash your resume</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Can be anything from a major milestone to an ‘aha’ moment</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Admissions officers want to feel connected to you</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345704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#2 – </a:t>
            </a:r>
            <a:r>
              <a:rPr lang="en-US" sz="4000" dirty="0">
                <a:solidFill>
                  <a:schemeClr val="accent5"/>
                </a:solidFill>
                <a:latin typeface="Futura Condensed Medium" panose="020B0602020204020303" pitchFamily="34" charset="-79"/>
                <a:cs typeface="Futura Condensed Medium" panose="020B0602020204020303" pitchFamily="34" charset="-79"/>
              </a:rPr>
              <a:t>Learn From Obstacles</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3908762"/>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The lessons we take from obstacles we encounter can be fundamental to later success. Recount a time when you faced a challenge, setback, or failure. How did it affect you, and what did you learn from the experience?</a:t>
            </a:r>
          </a:p>
          <a:p>
            <a:pPr defTabSz="609630"/>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Show how you handle difficult situations</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Show that you are able to learn from your mistakes</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 change in perspective is important</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Admissions officers want to know that you can face challenges without giving up</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339519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#3 – </a:t>
            </a:r>
            <a:r>
              <a:rPr lang="en-US" sz="4000" dirty="0">
                <a:solidFill>
                  <a:schemeClr val="accent5"/>
                </a:solidFill>
                <a:latin typeface="Futura Condensed Medium" panose="020B0602020204020303" pitchFamily="34" charset="-79"/>
                <a:cs typeface="Futura Condensed Medium" panose="020B0602020204020303" pitchFamily="34" charset="-79"/>
              </a:rPr>
              <a:t>Challenging a Belief</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3908762"/>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Reflect on a time when you questioned or challenged a belief or idea. What prompted your thinking? What was the outcome?</a:t>
            </a:r>
          </a:p>
          <a:p>
            <a:pPr defTabSz="609630"/>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2 options: you’ve questioned a person or group; </a:t>
            </a:r>
            <a:r>
              <a:rPr lang="en-US" sz="2400" i="1" dirty="0">
                <a:solidFill>
                  <a:schemeClr val="tx1">
                    <a:lumMod val="75000"/>
                    <a:lumOff val="25000"/>
                  </a:schemeClr>
                </a:solidFill>
                <a:latin typeface="Futura Medium" panose="020B0602020204020303" pitchFamily="34" charset="-79"/>
                <a:cs typeface="Futura Medium" panose="020B0602020204020303" pitchFamily="34" charset="-79"/>
              </a:rPr>
              <a:t>or</a:t>
            </a: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 something caused you to reconsider a belief of your own</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Relevance and specificity are required </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Conflict + resulting action must be included</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Admissions officers want to know what you value and whether you are willing to stand up for what you believe, and whether you are open-minded</a:t>
            </a:r>
          </a:p>
          <a:p>
            <a:pPr marL="342900" indent="-342900" defTabSz="609630">
              <a:buFont typeface="+mj-lt"/>
              <a:buAutoNum type="arabicPeriod"/>
            </a:pPr>
            <a:endParaRPr lang="en-US" sz="1400" dirty="0">
              <a:latin typeface="Futura Medium" panose="020B0602020204020303" pitchFamily="34" charset="-79"/>
              <a:cs typeface="Futura Medium" panose="020B0602020204020303" pitchFamily="34" charset="-79"/>
            </a:endParaRP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585225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7670800"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#4 – </a:t>
            </a:r>
            <a:r>
              <a:rPr lang="en-US" sz="4000" dirty="0">
                <a:solidFill>
                  <a:schemeClr val="accent5"/>
                </a:solidFill>
                <a:latin typeface="Futura Condensed Medium" panose="020B0602020204020303" pitchFamily="34" charset="-79"/>
                <a:cs typeface="Futura Condensed Medium" panose="020B0602020204020303" pitchFamily="34" charset="-79"/>
              </a:rPr>
              <a:t>Solving a Problem</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3693319"/>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Describe a problem you've solved or a problem you'd like to solve. It can be an intellectual challenge, a research query, an ethical dilemma - anything that is of personal importance, no matter the scale. Explain its significance to you and what steps you took or could be taken to identify a solution.</a:t>
            </a:r>
          </a:p>
          <a:p>
            <a:pPr defTabSz="609630"/>
            <a:endParaRPr lang="en-US" sz="2400"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Explain significance of the problem</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Lets admissions officers know what you care about</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Opportunity to demonstrate maturity and perseverance</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Admissions officers want to know how you think and what makes you tick</a:t>
            </a:r>
          </a:p>
          <a:p>
            <a:pPr marL="342900" indent="-342900" defTabSz="609630">
              <a:buFont typeface="+mj-lt"/>
              <a:buAutoNum type="arabicPeriod"/>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498912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306030" y="371508"/>
            <a:ext cx="2925585" cy="1433537"/>
          </a:xfrm>
          <a:prstGeom prst="rect">
            <a:avLst/>
          </a:prstGeom>
        </p:spPr>
      </p:pic>
      <p:sp>
        <p:nvSpPr>
          <p:cNvPr id="4" name="TextBox 3">
            <a:extLst>
              <a:ext uri="{FF2B5EF4-FFF2-40B4-BE49-F238E27FC236}">
                <a16:creationId xmlns:a16="http://schemas.microsoft.com/office/drawing/2014/main" id="{21794E21-6133-B244-8751-594CD0945C4C}"/>
              </a:ext>
            </a:extLst>
          </p:cNvPr>
          <p:cNvSpPr txBox="1"/>
          <p:nvPr/>
        </p:nvSpPr>
        <p:spPr>
          <a:xfrm>
            <a:off x="3422650" y="717349"/>
            <a:ext cx="8594456" cy="707886"/>
          </a:xfrm>
          <a:prstGeom prst="rect">
            <a:avLst/>
          </a:prstGeom>
          <a:noFill/>
        </p:spPr>
        <p:txBody>
          <a:bodyPr wrap="square" rtlCol="0">
            <a:spAutoFit/>
          </a:bodyPr>
          <a:lstStyle/>
          <a:p>
            <a:pPr defTabSz="609630"/>
            <a:r>
              <a:rPr lang="en-US" sz="4000" b="1" dirty="0">
                <a:solidFill>
                  <a:prstClr val="black">
                    <a:lumMod val="65000"/>
                    <a:lumOff val="35000"/>
                  </a:prstClr>
                </a:solidFill>
                <a:latin typeface="Futura" panose="020B0602020204020303" pitchFamily="34" charset="-79"/>
                <a:cs typeface="Futura" panose="020B0602020204020303" pitchFamily="34" charset="-79"/>
              </a:rPr>
              <a:t>Prompt #5 – </a:t>
            </a:r>
            <a:r>
              <a:rPr lang="en-US" sz="4000" dirty="0">
                <a:solidFill>
                  <a:schemeClr val="accent5"/>
                </a:solidFill>
                <a:latin typeface="Futura Condensed Medium" panose="020B0602020204020303" pitchFamily="34" charset="-79"/>
                <a:cs typeface="Futura Condensed Medium" panose="020B0602020204020303" pitchFamily="34" charset="-79"/>
              </a:rPr>
              <a:t>Personal Growth and Maturity </a:t>
            </a:r>
          </a:p>
        </p:txBody>
      </p:sp>
      <p:sp>
        <p:nvSpPr>
          <p:cNvPr id="5" name="TextBox 4">
            <a:extLst>
              <a:ext uri="{FF2B5EF4-FFF2-40B4-BE49-F238E27FC236}">
                <a16:creationId xmlns:a16="http://schemas.microsoft.com/office/drawing/2014/main" id="{771D02B9-2DA4-4F4B-A784-9E55A7D505E5}"/>
              </a:ext>
            </a:extLst>
          </p:cNvPr>
          <p:cNvSpPr txBox="1"/>
          <p:nvPr/>
        </p:nvSpPr>
        <p:spPr>
          <a:xfrm>
            <a:off x="519953" y="2176523"/>
            <a:ext cx="11152094" cy="2954655"/>
          </a:xfrm>
          <a:prstGeom prst="rect">
            <a:avLst/>
          </a:prstGeom>
          <a:noFill/>
        </p:spPr>
        <p:txBody>
          <a:bodyPr wrap="square" rtlCol="0">
            <a:spAutoFit/>
          </a:bodyPr>
          <a:lstStyle/>
          <a:p>
            <a:pPr defTabSz="609630"/>
            <a:r>
              <a:rPr lang="en-US" sz="2400" b="1" dirty="0">
                <a:solidFill>
                  <a:schemeClr val="tx1">
                    <a:lumMod val="75000"/>
                    <a:lumOff val="25000"/>
                  </a:schemeClr>
                </a:solidFill>
                <a:latin typeface="Futura Medium" panose="020B0602020204020303" pitchFamily="34" charset="-79"/>
                <a:cs typeface="Futura Medium" panose="020B0602020204020303" pitchFamily="34" charset="-79"/>
              </a:rPr>
              <a:t>Discuss an accomplishment, event, or realization that sparked a period of personal growth and a new understanding of yourself or others.</a:t>
            </a:r>
          </a:p>
          <a:p>
            <a:pPr defTabSz="609630"/>
            <a:endParaRPr lang="en-US" sz="2400" b="1" dirty="0">
              <a:solidFill>
                <a:schemeClr val="tx1">
                  <a:lumMod val="75000"/>
                  <a:lumOff val="25000"/>
                </a:schemeClr>
              </a:solidFill>
              <a:latin typeface="Futura Medium" panose="020B0602020204020303" pitchFamily="34" charset="-79"/>
              <a:cs typeface="Futura Medium" panose="020B0602020204020303" pitchFamily="34" charset="-79"/>
            </a:endParaRP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Explain how this event changed or enriched your understanding of yourself or other people</a:t>
            </a:r>
          </a:p>
          <a:p>
            <a:pPr marL="342900" indent="-342900" defTabSz="609630">
              <a:buFont typeface="Arial" panose="020B0604020202020204" pitchFamily="34" charset="0"/>
              <a:buChar char="•"/>
            </a:pPr>
            <a:r>
              <a:rPr lang="en-US" sz="2400" dirty="0">
                <a:solidFill>
                  <a:schemeClr val="tx1">
                    <a:lumMod val="75000"/>
                    <a:lumOff val="25000"/>
                  </a:schemeClr>
                </a:solidFill>
                <a:latin typeface="Futura Medium" panose="020B0602020204020303" pitchFamily="34" charset="-79"/>
                <a:cs typeface="Futura Medium" panose="020B0602020204020303" pitchFamily="34" charset="-79"/>
              </a:rPr>
              <a:t>Admissions officers want to know when and how you have grown as a person</a:t>
            </a:r>
          </a:p>
          <a:p>
            <a:pPr marL="342900" indent="-342900" defTabSz="609630">
              <a:buFont typeface="Arial" panose="020B0604020202020204" pitchFamily="34" charset="0"/>
              <a:buChar char="•"/>
            </a:pPr>
            <a:endParaRPr lang="en-US" dirty="0">
              <a:solidFill>
                <a:prstClr val="black"/>
              </a:solidFill>
              <a:latin typeface="Futura Medium" panose="020B0602020204020303" pitchFamily="34" charset="-79"/>
              <a:cs typeface="Futura Medium" panose="020B0602020204020303" pitchFamily="34" charset="-79"/>
            </a:endParaRPr>
          </a:p>
        </p:txBody>
      </p:sp>
      <p:pic>
        <p:nvPicPr>
          <p:cNvPr id="6" name="Picture 3">
            <a:extLst>
              <a:ext uri="{FF2B5EF4-FFF2-40B4-BE49-F238E27FC236}">
                <a16:creationId xmlns:a16="http://schemas.microsoft.com/office/drawing/2014/main" id="{B2C03214-DA7B-5F4C-B28C-1C566F197DF6}"/>
              </a:ext>
            </a:extLst>
          </p:cNvPr>
          <p:cNvPicPr>
            <a:picLocks noChangeAspect="1"/>
          </p:cNvPicPr>
          <p:nvPr/>
        </p:nvPicPr>
        <p:blipFill>
          <a:blip r:embed="rId3"/>
          <a:srcRect/>
          <a:stretch>
            <a:fillRect/>
          </a:stretch>
        </p:blipFill>
        <p:spPr>
          <a:xfrm>
            <a:off x="9091521" y="5424464"/>
            <a:ext cx="2925585" cy="1433537"/>
          </a:xfrm>
          <a:prstGeom prst="rect">
            <a:avLst/>
          </a:prstGeom>
        </p:spPr>
      </p:pic>
    </p:spTree>
    <p:extLst>
      <p:ext uri="{BB962C8B-B14F-4D97-AF65-F5344CB8AC3E}">
        <p14:creationId xmlns:p14="http://schemas.microsoft.com/office/powerpoint/2010/main" val="1646408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F621705185D847B8F69E6B7A4F10E4" ma:contentTypeVersion="17" ma:contentTypeDescription="Create a new document." ma:contentTypeScope="" ma:versionID="ae144713a0f356236113565cfa4aed79">
  <xsd:schema xmlns:xsd="http://www.w3.org/2001/XMLSchema" xmlns:xs="http://www.w3.org/2001/XMLSchema" xmlns:p="http://schemas.microsoft.com/office/2006/metadata/properties" xmlns:ns2="e0d7695a-cb5f-42f8-a99c-30e166a17c68" xmlns:ns3="69c64b06-17ee-48d4-b3cd-95d03a91a3ee" targetNamespace="http://schemas.microsoft.com/office/2006/metadata/properties" ma:root="true" ma:fieldsID="324cd0b737d497b6fab1fc4eec0f3580" ns2:_="" ns3:_="">
    <xsd:import namespace="e0d7695a-cb5f-42f8-a99c-30e166a17c68"/>
    <xsd:import namespace="69c64b06-17ee-48d4-b3cd-95d03a91a3e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Location" minOccurs="0"/>
                <xsd:element ref="ns2:Hyperlink"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d7695a-cb5f-42f8-a99c-30e166a17c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Hyperlink" ma:index="21"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7af2c11-d56b-49e1-9b7a-f78dfa1e551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c64b06-17ee-48d4-b3cd-95d03a91a3e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36d60a36-caa5-4d93-9428-9fc215e977d9}" ma:internalName="TaxCatchAll" ma:showField="CatchAllData" ma:web="69c64b06-17ee-48d4-b3cd-95d03a91a3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0d7695a-cb5f-42f8-a99c-30e166a17c68">
      <Terms xmlns="http://schemas.microsoft.com/office/infopath/2007/PartnerControls"/>
    </lcf76f155ced4ddcb4097134ff3c332f>
    <Hyperlink xmlns="e0d7695a-cb5f-42f8-a99c-30e166a17c68">
      <Url xsi:nil="true"/>
      <Description xsi:nil="true"/>
    </Hyperlink>
    <TaxCatchAll xmlns="69c64b06-17ee-48d4-b3cd-95d03a91a3ee" xsi:nil="true"/>
  </documentManagement>
</p:properties>
</file>

<file path=customXml/itemProps1.xml><?xml version="1.0" encoding="utf-8"?>
<ds:datastoreItem xmlns:ds="http://schemas.openxmlformats.org/officeDocument/2006/customXml" ds:itemID="{215ED009-6709-482A-AEB0-698BE61D5BDC}"/>
</file>

<file path=customXml/itemProps2.xml><?xml version="1.0" encoding="utf-8"?>
<ds:datastoreItem xmlns:ds="http://schemas.openxmlformats.org/officeDocument/2006/customXml" ds:itemID="{42EAEE1E-B4DA-4792-888B-6AC11AD007A2}"/>
</file>

<file path=customXml/itemProps3.xml><?xml version="1.0" encoding="utf-8"?>
<ds:datastoreItem xmlns:ds="http://schemas.openxmlformats.org/officeDocument/2006/customXml" ds:itemID="{5C2CF74B-84CF-4330-8652-8A00EFD55922}"/>
</file>

<file path=docProps/app.xml><?xml version="1.0" encoding="utf-8"?>
<Properties xmlns="http://schemas.openxmlformats.org/officeDocument/2006/extended-properties" xmlns:vt="http://schemas.openxmlformats.org/officeDocument/2006/docPropsVTypes">
  <TotalTime>634</TotalTime>
  <Words>882</Words>
  <Application>Microsoft Macintosh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 Light</vt:lpstr>
      <vt:lpstr>Futura</vt:lpstr>
      <vt:lpstr>Futura Condensed Medium</vt:lpstr>
      <vt:lpstr>Futura Medium</vt:lpstr>
      <vt:lpstr>League Spartan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Kendall Watkins</dc:creator>
  <cp:lastModifiedBy>Kendall Watkins</cp:lastModifiedBy>
  <cp:revision>22</cp:revision>
  <cp:lastPrinted>2020-07-08T21:31:39Z</cp:lastPrinted>
  <dcterms:created xsi:type="dcterms:W3CDTF">2020-07-06T21:11:17Z</dcterms:created>
  <dcterms:modified xsi:type="dcterms:W3CDTF">2020-07-24T20:54:54Z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0x010100CCF621705185D847B8F69E6B7A4F10E4</vt:lpwstr>
  </property>
  <property fmtid="{D5CDD505-2E9C-101B-9397-08002B2CF9AE}" pid="3" name="Order">
    <vt:r8>114600</vt:r8>
  </property>
</Properties>
</file>