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68" r:id="rId3"/>
    <p:sldId id="267" r:id="rId4"/>
    <p:sldId id="278" r:id="rId5"/>
    <p:sldId id="279" r:id="rId6"/>
    <p:sldId id="264" r:id="rId7"/>
    <p:sldId id="269" r:id="rId8"/>
    <p:sldId id="282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59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eague Spartan" pitchFamily="2" charset="77"/>
      <p:regular r:id="rId24"/>
      <p:bold r:id="rId25"/>
    </p:embeddedFont>
    <p:embeddedFont>
      <p:font typeface="Montserrat Classic" pitchFamily="2" charset="77"/>
      <p:regular r:id="rId26"/>
    </p:embeddedFont>
    <p:embeddedFont>
      <p:font typeface="Six Caps" panose="02000508020000020004" pitchFamily="2" charset="77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28" autoAdjust="0"/>
  </p:normalViewPr>
  <p:slideViewPr>
    <p:cSldViewPr>
      <p:cViewPr varScale="1">
        <p:scale>
          <a:sx n="68" d="100"/>
          <a:sy n="68" d="100"/>
        </p:scale>
        <p:origin x="100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5F2D1-2EA3-484E-A6E9-F4415EA53C98}" type="datetimeFigureOut">
              <a:rPr lang="en-US" smtClean="0"/>
              <a:t>7/23/20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13881-F884-5E42-B052-48F0A278BA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9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13881-F884-5E42-B052-48F0A278BA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8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13881-F884-5E42-B052-48F0A278BA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3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13881-F884-5E42-B052-48F0A278BA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0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13881-F884-5E42-B052-48F0A278BA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78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13881-F884-5E42-B052-48F0A278BA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1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13881-F884-5E42-B052-48F0A278BA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1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13881-F884-5E42-B052-48F0A278BA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1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FvVkPNV7cI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842" y="762761"/>
            <a:ext cx="4388378" cy="215030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76771" y="6208560"/>
            <a:ext cx="3884520" cy="1807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11"/>
              </a:lnSpc>
            </a:pPr>
            <a:r>
              <a:rPr lang="en-US" sz="12854" spc="1195" dirty="0">
                <a:solidFill>
                  <a:srgbClr val="ED620C"/>
                </a:solidFill>
                <a:latin typeface="Six Caps"/>
              </a:rPr>
              <a:t>COLLEGE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771" y="8016275"/>
            <a:ext cx="4388378" cy="21503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89277">
            <a:off x="15126452" y="8431015"/>
            <a:ext cx="3234238" cy="2150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05542">
            <a:off x="12265850" y="7034028"/>
            <a:ext cx="3348418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69228" y="3856252"/>
            <a:ext cx="3699606" cy="154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9"/>
              </a:lnSpc>
            </a:pPr>
            <a:r>
              <a:rPr lang="en-US" sz="10990" spc="1022" dirty="0">
                <a:solidFill>
                  <a:srgbClr val="ED620C"/>
                </a:solidFill>
                <a:latin typeface="Six Caps"/>
              </a:rPr>
              <a:t>PASSPORT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9228" y="3279227"/>
            <a:ext cx="3699606" cy="29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3"/>
              </a:lnSpc>
            </a:pPr>
            <a:r>
              <a:rPr lang="en-US" sz="2132" spc="729" dirty="0">
                <a:solidFill>
                  <a:srgbClr val="545454"/>
                </a:solidFill>
                <a:latin typeface="Montserrat Classic"/>
              </a:rPr>
              <a:t>YOUR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6771" y="5639800"/>
            <a:ext cx="3699606" cy="29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3"/>
              </a:lnSpc>
            </a:pPr>
            <a:r>
              <a:rPr lang="en-US" sz="2132" spc="729" dirty="0">
                <a:solidFill>
                  <a:srgbClr val="545454"/>
                </a:solidFill>
                <a:latin typeface="Montserrat Classic"/>
              </a:rPr>
              <a:t>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67400" y="2913066"/>
            <a:ext cx="9756708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/>
              </a:rPr>
              <a:t>Itinerary</a:t>
            </a:r>
          </a:p>
          <a:p>
            <a:pPr algn="ctr"/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/>
              </a:rPr>
              <a:t>&amp;</a:t>
            </a:r>
          </a:p>
          <a:p>
            <a:pPr algn="ctr"/>
            <a:r>
              <a:rPr lang="en-US" sz="8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/>
              </a:rPr>
              <a:t>Timetable</a:t>
            </a:r>
          </a:p>
          <a:p>
            <a:pPr algn="ctr">
              <a:lnSpc>
                <a:spcPts val="16800"/>
              </a:lnSpc>
            </a:pPr>
            <a:endParaRPr lang="en-US" sz="12000" dirty="0">
              <a:solidFill>
                <a:srgbClr val="03989E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542170"/>
            <a:ext cx="4781088" cy="9081815"/>
            <a:chOff x="0" y="0"/>
            <a:chExt cx="1617306" cy="3072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7307" cy="3072120"/>
            </a:xfrm>
            <a:custGeom>
              <a:avLst/>
              <a:gdLst/>
              <a:ahLst/>
              <a:cxnLst/>
              <a:rect l="l" t="t" r="r" b="b"/>
              <a:pathLst>
                <a:path w="1617307" h="3072120">
                  <a:moveTo>
                    <a:pt x="1492846" y="59690"/>
                  </a:moveTo>
                  <a:cubicBezTo>
                    <a:pt x="1528406" y="59690"/>
                    <a:pt x="1557616" y="88900"/>
                    <a:pt x="1557616" y="124460"/>
                  </a:cubicBezTo>
                  <a:lnTo>
                    <a:pt x="1557616" y="2947660"/>
                  </a:lnTo>
                  <a:cubicBezTo>
                    <a:pt x="1557616" y="2983220"/>
                    <a:pt x="1528406" y="3012430"/>
                    <a:pt x="1492846" y="3012430"/>
                  </a:cubicBezTo>
                  <a:lnTo>
                    <a:pt x="124460" y="3012430"/>
                  </a:lnTo>
                  <a:cubicBezTo>
                    <a:pt x="88900" y="3012430"/>
                    <a:pt x="59690" y="2983220"/>
                    <a:pt x="59690" y="29476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92846" y="59690"/>
                  </a:lnTo>
                  <a:moveTo>
                    <a:pt x="14928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660"/>
                  </a:lnTo>
                  <a:cubicBezTo>
                    <a:pt x="0" y="3016240"/>
                    <a:pt x="55880" y="3072120"/>
                    <a:pt x="124460" y="3072120"/>
                  </a:cubicBezTo>
                  <a:lnTo>
                    <a:pt x="1492847" y="3072120"/>
                  </a:lnTo>
                  <a:cubicBezTo>
                    <a:pt x="1561427" y="3072120"/>
                    <a:pt x="1617307" y="3016240"/>
                    <a:pt x="1617307" y="2947660"/>
                  </a:cubicBezTo>
                  <a:lnTo>
                    <a:pt x="1617307" y="124460"/>
                  </a:lnTo>
                  <a:cubicBezTo>
                    <a:pt x="1617306" y="55880"/>
                    <a:pt x="1561426" y="0"/>
                    <a:pt x="1492846" y="0"/>
                  </a:cubicBezTo>
                  <a:close/>
                </a:path>
              </a:pathLst>
            </a:custGeom>
            <a:solidFill>
              <a:srgbClr val="00C2CB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675B60-37CE-334F-ADCB-A68B2E1D7DA7}"/>
              </a:ext>
            </a:extLst>
          </p:cNvPr>
          <p:cNvSpPr txBox="1"/>
          <p:nvPr/>
        </p:nvSpPr>
        <p:spPr>
          <a:xfrm>
            <a:off x="1742845" y="2848243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3:</a:t>
            </a:r>
          </a:p>
          <a:p>
            <a:pPr algn="ctr"/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Submit </a:t>
            </a:r>
          </a:p>
          <a:p>
            <a:pPr algn="ctr"/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Test Scores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FC508-F555-4A40-90E5-308E6924FA27}"/>
              </a:ext>
            </a:extLst>
          </p:cNvPr>
          <p:cNvSpPr txBox="1"/>
          <p:nvPr/>
        </p:nvSpPr>
        <p:spPr>
          <a:xfrm>
            <a:off x="6248400" y="3651916"/>
            <a:ext cx="1158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ACT</a:t>
            </a:r>
          </a:p>
          <a:p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SAT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C2954-41DB-9141-976F-520B2E18442B}"/>
              </a:ext>
            </a:extLst>
          </p:cNvPr>
          <p:cNvSpPr txBox="1"/>
          <p:nvPr/>
        </p:nvSpPr>
        <p:spPr>
          <a:xfrm>
            <a:off x="2413487" y="959603"/>
            <a:ext cx="2011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Timeline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8DAB3-E78C-F040-BB21-273F258433B8}"/>
              </a:ext>
            </a:extLst>
          </p:cNvPr>
          <p:cNvSpPr txBox="1"/>
          <p:nvPr/>
        </p:nvSpPr>
        <p:spPr>
          <a:xfrm>
            <a:off x="1814167" y="7014430"/>
            <a:ext cx="3210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When?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No later than early fall of senior year </a:t>
            </a:r>
          </a:p>
        </p:txBody>
      </p:sp>
    </p:spTree>
    <p:extLst>
      <p:ext uri="{BB962C8B-B14F-4D97-AF65-F5344CB8AC3E}">
        <p14:creationId xmlns:p14="http://schemas.microsoft.com/office/powerpoint/2010/main" val="304341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542170"/>
            <a:ext cx="4781088" cy="9081815"/>
            <a:chOff x="0" y="0"/>
            <a:chExt cx="1617306" cy="3072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7307" cy="3072120"/>
            </a:xfrm>
            <a:custGeom>
              <a:avLst/>
              <a:gdLst/>
              <a:ahLst/>
              <a:cxnLst/>
              <a:rect l="l" t="t" r="r" b="b"/>
              <a:pathLst>
                <a:path w="1617307" h="3072120">
                  <a:moveTo>
                    <a:pt x="1492846" y="59690"/>
                  </a:moveTo>
                  <a:cubicBezTo>
                    <a:pt x="1528406" y="59690"/>
                    <a:pt x="1557616" y="88900"/>
                    <a:pt x="1557616" y="124460"/>
                  </a:cubicBezTo>
                  <a:lnTo>
                    <a:pt x="1557616" y="2947660"/>
                  </a:lnTo>
                  <a:cubicBezTo>
                    <a:pt x="1557616" y="2983220"/>
                    <a:pt x="1528406" y="3012430"/>
                    <a:pt x="1492846" y="3012430"/>
                  </a:cubicBezTo>
                  <a:lnTo>
                    <a:pt x="124460" y="3012430"/>
                  </a:lnTo>
                  <a:cubicBezTo>
                    <a:pt x="88900" y="3012430"/>
                    <a:pt x="59690" y="2983220"/>
                    <a:pt x="59690" y="29476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92846" y="59690"/>
                  </a:lnTo>
                  <a:moveTo>
                    <a:pt x="14928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660"/>
                  </a:lnTo>
                  <a:cubicBezTo>
                    <a:pt x="0" y="3016240"/>
                    <a:pt x="55880" y="3072120"/>
                    <a:pt x="124460" y="3072120"/>
                  </a:cubicBezTo>
                  <a:lnTo>
                    <a:pt x="1492847" y="3072120"/>
                  </a:lnTo>
                  <a:cubicBezTo>
                    <a:pt x="1561427" y="3072120"/>
                    <a:pt x="1617307" y="3016240"/>
                    <a:pt x="1617307" y="2947660"/>
                  </a:cubicBezTo>
                  <a:lnTo>
                    <a:pt x="1617307" y="124460"/>
                  </a:lnTo>
                  <a:cubicBezTo>
                    <a:pt x="1617306" y="55880"/>
                    <a:pt x="1561426" y="0"/>
                    <a:pt x="1492846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DC0781A-A4DB-FD48-BB3E-03235ECB9B35}"/>
              </a:ext>
            </a:extLst>
          </p:cNvPr>
          <p:cNvSpPr txBox="1"/>
          <p:nvPr/>
        </p:nvSpPr>
        <p:spPr>
          <a:xfrm>
            <a:off x="2019300" y="2857500"/>
            <a:ext cx="297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4:</a:t>
            </a:r>
          </a:p>
          <a:p>
            <a:pPr algn="ctr"/>
            <a:r>
              <a:rPr lang="en-US" sz="60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Gather Necessary Equipment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3E1B0-5992-3641-B02F-B797558BC50D}"/>
              </a:ext>
            </a:extLst>
          </p:cNvPr>
          <p:cNvSpPr txBox="1"/>
          <p:nvPr/>
        </p:nvSpPr>
        <p:spPr>
          <a:xfrm>
            <a:off x="2438400" y="111506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Timeline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D4B89-BD80-3649-99C6-B7CA19B62237}"/>
              </a:ext>
            </a:extLst>
          </p:cNvPr>
          <p:cNvSpPr txBox="1"/>
          <p:nvPr/>
        </p:nvSpPr>
        <p:spPr>
          <a:xfrm>
            <a:off x="1752600" y="7336469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When?</a:t>
            </a:r>
          </a:p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Ideally, the summer before senior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14E1B-C144-374D-949D-954E72FBFD70}"/>
              </a:ext>
            </a:extLst>
          </p:cNvPr>
          <p:cNvSpPr txBox="1"/>
          <p:nvPr/>
        </p:nvSpPr>
        <p:spPr>
          <a:xfrm>
            <a:off x="6400800" y="1866900"/>
            <a:ext cx="1114470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Letter(s) of recommendation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Essay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Transcript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Test scores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Portfolio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445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542170"/>
            <a:ext cx="4781088" cy="9081815"/>
            <a:chOff x="0" y="0"/>
            <a:chExt cx="1617306" cy="3072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7307" cy="3072120"/>
            </a:xfrm>
            <a:custGeom>
              <a:avLst/>
              <a:gdLst/>
              <a:ahLst/>
              <a:cxnLst/>
              <a:rect l="l" t="t" r="r" b="b"/>
              <a:pathLst>
                <a:path w="1617307" h="3072120">
                  <a:moveTo>
                    <a:pt x="1492846" y="59690"/>
                  </a:moveTo>
                  <a:cubicBezTo>
                    <a:pt x="1528406" y="59690"/>
                    <a:pt x="1557616" y="88900"/>
                    <a:pt x="1557616" y="124460"/>
                  </a:cubicBezTo>
                  <a:lnTo>
                    <a:pt x="1557616" y="2947660"/>
                  </a:lnTo>
                  <a:cubicBezTo>
                    <a:pt x="1557616" y="2983220"/>
                    <a:pt x="1528406" y="3012430"/>
                    <a:pt x="1492846" y="3012430"/>
                  </a:cubicBezTo>
                  <a:lnTo>
                    <a:pt x="124460" y="3012430"/>
                  </a:lnTo>
                  <a:cubicBezTo>
                    <a:pt x="88900" y="3012430"/>
                    <a:pt x="59690" y="2983220"/>
                    <a:pt x="59690" y="29476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92846" y="59690"/>
                  </a:lnTo>
                  <a:moveTo>
                    <a:pt x="14928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660"/>
                  </a:lnTo>
                  <a:cubicBezTo>
                    <a:pt x="0" y="3016240"/>
                    <a:pt x="55880" y="3072120"/>
                    <a:pt x="124460" y="3072120"/>
                  </a:cubicBezTo>
                  <a:lnTo>
                    <a:pt x="1492847" y="3072120"/>
                  </a:lnTo>
                  <a:cubicBezTo>
                    <a:pt x="1561427" y="3072120"/>
                    <a:pt x="1617307" y="3016240"/>
                    <a:pt x="1617307" y="2947660"/>
                  </a:cubicBezTo>
                  <a:lnTo>
                    <a:pt x="1617307" y="124460"/>
                  </a:lnTo>
                  <a:cubicBezTo>
                    <a:pt x="1617306" y="55880"/>
                    <a:pt x="1561426" y="0"/>
                    <a:pt x="1492846" y="0"/>
                  </a:cubicBezTo>
                  <a:close/>
                </a:path>
              </a:pathLst>
            </a:custGeom>
            <a:solidFill>
              <a:srgbClr val="00C2CB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675B60-37CE-334F-ADCB-A68B2E1D7DA7}"/>
              </a:ext>
            </a:extLst>
          </p:cNvPr>
          <p:cNvSpPr txBox="1"/>
          <p:nvPr/>
        </p:nvSpPr>
        <p:spPr>
          <a:xfrm>
            <a:off x="1742845" y="2848243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5:</a:t>
            </a:r>
          </a:p>
          <a:p>
            <a:pPr algn="ctr"/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Open Application Accounts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FC508-F555-4A40-90E5-308E6924FA27}"/>
              </a:ext>
            </a:extLst>
          </p:cNvPr>
          <p:cNvSpPr txBox="1"/>
          <p:nvPr/>
        </p:nvSpPr>
        <p:spPr>
          <a:xfrm>
            <a:off x="6172200" y="3162300"/>
            <a:ext cx="1158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Common App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– You may open an account any time and save it until your senior year 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Passwords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– You will </a:t>
            </a:r>
            <a:r>
              <a:rPr lang="en-US" sz="36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not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remember all of them, so write them down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C2954-41DB-9141-976F-520B2E18442B}"/>
              </a:ext>
            </a:extLst>
          </p:cNvPr>
          <p:cNvSpPr txBox="1"/>
          <p:nvPr/>
        </p:nvSpPr>
        <p:spPr>
          <a:xfrm>
            <a:off x="2413487" y="964246"/>
            <a:ext cx="2011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Timeline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8DAB3-E78C-F040-BB21-273F258433B8}"/>
              </a:ext>
            </a:extLst>
          </p:cNvPr>
          <p:cNvSpPr txBox="1"/>
          <p:nvPr/>
        </p:nvSpPr>
        <p:spPr>
          <a:xfrm>
            <a:off x="1814167" y="7014430"/>
            <a:ext cx="3210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When?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Colleges typically open their application portals on August 1 or August 15, but some as early as July 1 and as late as September 1</a:t>
            </a:r>
          </a:p>
        </p:txBody>
      </p:sp>
    </p:spTree>
    <p:extLst>
      <p:ext uri="{BB962C8B-B14F-4D97-AF65-F5344CB8AC3E}">
        <p14:creationId xmlns:p14="http://schemas.microsoft.com/office/powerpoint/2010/main" val="404933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542170"/>
            <a:ext cx="4781088" cy="9081815"/>
            <a:chOff x="0" y="0"/>
            <a:chExt cx="1617306" cy="3072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7307" cy="3072120"/>
            </a:xfrm>
            <a:custGeom>
              <a:avLst/>
              <a:gdLst/>
              <a:ahLst/>
              <a:cxnLst/>
              <a:rect l="l" t="t" r="r" b="b"/>
              <a:pathLst>
                <a:path w="1617307" h="3072120">
                  <a:moveTo>
                    <a:pt x="1492846" y="59690"/>
                  </a:moveTo>
                  <a:cubicBezTo>
                    <a:pt x="1528406" y="59690"/>
                    <a:pt x="1557616" y="88900"/>
                    <a:pt x="1557616" y="124460"/>
                  </a:cubicBezTo>
                  <a:lnTo>
                    <a:pt x="1557616" y="2947660"/>
                  </a:lnTo>
                  <a:cubicBezTo>
                    <a:pt x="1557616" y="2983220"/>
                    <a:pt x="1528406" y="3012430"/>
                    <a:pt x="1492846" y="3012430"/>
                  </a:cubicBezTo>
                  <a:lnTo>
                    <a:pt x="124460" y="3012430"/>
                  </a:lnTo>
                  <a:cubicBezTo>
                    <a:pt x="88900" y="3012430"/>
                    <a:pt x="59690" y="2983220"/>
                    <a:pt x="59690" y="29476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92846" y="59690"/>
                  </a:lnTo>
                  <a:moveTo>
                    <a:pt x="14928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660"/>
                  </a:lnTo>
                  <a:cubicBezTo>
                    <a:pt x="0" y="3016240"/>
                    <a:pt x="55880" y="3072120"/>
                    <a:pt x="124460" y="3072120"/>
                  </a:cubicBezTo>
                  <a:lnTo>
                    <a:pt x="1492847" y="3072120"/>
                  </a:lnTo>
                  <a:cubicBezTo>
                    <a:pt x="1561427" y="3072120"/>
                    <a:pt x="1617307" y="3016240"/>
                    <a:pt x="1617307" y="2947660"/>
                  </a:cubicBezTo>
                  <a:lnTo>
                    <a:pt x="1617307" y="124460"/>
                  </a:lnTo>
                  <a:cubicBezTo>
                    <a:pt x="1617306" y="55880"/>
                    <a:pt x="1561426" y="0"/>
                    <a:pt x="1492846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DC0781A-A4DB-FD48-BB3E-03235ECB9B35}"/>
              </a:ext>
            </a:extLst>
          </p:cNvPr>
          <p:cNvSpPr txBox="1"/>
          <p:nvPr/>
        </p:nvSpPr>
        <p:spPr>
          <a:xfrm>
            <a:off x="1962150" y="2859192"/>
            <a:ext cx="3086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6:</a:t>
            </a:r>
          </a:p>
          <a:p>
            <a:pPr algn="ctr"/>
            <a:r>
              <a:rPr lang="en-US" sz="60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Complete Applications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3E1B0-5992-3641-B02F-B797558BC50D}"/>
              </a:ext>
            </a:extLst>
          </p:cNvPr>
          <p:cNvSpPr txBox="1"/>
          <p:nvPr/>
        </p:nvSpPr>
        <p:spPr>
          <a:xfrm>
            <a:off x="2438400" y="111590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Timeline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D4B89-BD80-3649-99C6-B7CA19B62237}"/>
              </a:ext>
            </a:extLst>
          </p:cNvPr>
          <p:cNvSpPr txBox="1"/>
          <p:nvPr/>
        </p:nvSpPr>
        <p:spPr>
          <a:xfrm>
            <a:off x="1752600" y="7336469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When?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Before deadlines – 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earlier is better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14E1B-C144-374D-949D-954E72FBFD70}"/>
              </a:ext>
            </a:extLst>
          </p:cNvPr>
          <p:cNvSpPr txBox="1"/>
          <p:nvPr/>
        </p:nvSpPr>
        <p:spPr>
          <a:xfrm>
            <a:off x="6183501" y="2820919"/>
            <a:ext cx="11411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Fee waivers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– Many colleges offer application fee waivers. Qualifications and instructions on how to obtain waivers, if available, can be found on each college’s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Make it a date!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– Completing applications take time.  Schedule one to two-hour increments to work on completing applications.  They do not have to be finished in one sitting.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310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542170"/>
            <a:ext cx="4781088" cy="9081815"/>
            <a:chOff x="0" y="0"/>
            <a:chExt cx="1617306" cy="3072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7307" cy="3072120"/>
            </a:xfrm>
            <a:custGeom>
              <a:avLst/>
              <a:gdLst/>
              <a:ahLst/>
              <a:cxnLst/>
              <a:rect l="l" t="t" r="r" b="b"/>
              <a:pathLst>
                <a:path w="1617307" h="3072120">
                  <a:moveTo>
                    <a:pt x="1492846" y="59690"/>
                  </a:moveTo>
                  <a:cubicBezTo>
                    <a:pt x="1528406" y="59690"/>
                    <a:pt x="1557616" y="88900"/>
                    <a:pt x="1557616" y="124460"/>
                  </a:cubicBezTo>
                  <a:lnTo>
                    <a:pt x="1557616" y="2947660"/>
                  </a:lnTo>
                  <a:cubicBezTo>
                    <a:pt x="1557616" y="2983220"/>
                    <a:pt x="1528406" y="3012430"/>
                    <a:pt x="1492846" y="3012430"/>
                  </a:cubicBezTo>
                  <a:lnTo>
                    <a:pt x="124460" y="3012430"/>
                  </a:lnTo>
                  <a:cubicBezTo>
                    <a:pt x="88900" y="3012430"/>
                    <a:pt x="59690" y="2983220"/>
                    <a:pt x="59690" y="29476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92846" y="59690"/>
                  </a:lnTo>
                  <a:moveTo>
                    <a:pt x="14928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660"/>
                  </a:lnTo>
                  <a:cubicBezTo>
                    <a:pt x="0" y="3016240"/>
                    <a:pt x="55880" y="3072120"/>
                    <a:pt x="124460" y="3072120"/>
                  </a:cubicBezTo>
                  <a:lnTo>
                    <a:pt x="1492847" y="3072120"/>
                  </a:lnTo>
                  <a:cubicBezTo>
                    <a:pt x="1561427" y="3072120"/>
                    <a:pt x="1617307" y="3016240"/>
                    <a:pt x="1617307" y="2947660"/>
                  </a:cubicBezTo>
                  <a:lnTo>
                    <a:pt x="1617307" y="124460"/>
                  </a:lnTo>
                  <a:cubicBezTo>
                    <a:pt x="1617306" y="55880"/>
                    <a:pt x="1561426" y="0"/>
                    <a:pt x="1492846" y="0"/>
                  </a:cubicBezTo>
                  <a:close/>
                </a:path>
              </a:pathLst>
            </a:custGeom>
            <a:solidFill>
              <a:srgbClr val="00C2CB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675B60-37CE-334F-ADCB-A68B2E1D7DA7}"/>
              </a:ext>
            </a:extLst>
          </p:cNvPr>
          <p:cNvSpPr txBox="1"/>
          <p:nvPr/>
        </p:nvSpPr>
        <p:spPr>
          <a:xfrm>
            <a:off x="1742845" y="2848243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7:</a:t>
            </a:r>
          </a:p>
          <a:p>
            <a:pPr algn="ctr"/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Submit Applications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FC508-F555-4A40-90E5-308E6924FA27}"/>
              </a:ext>
            </a:extLst>
          </p:cNvPr>
          <p:cNvSpPr txBox="1"/>
          <p:nvPr/>
        </p:nvSpPr>
        <p:spPr>
          <a:xfrm>
            <a:off x="6019800" y="1035815"/>
            <a:ext cx="115824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Colleges often have different due dates based on the category of application.  Get familiar with the following categories.  Each college explains its categories on its website.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Priority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Regular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Early Action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Early Decision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Colleges will also specify the timeframes during which they will release their admissions decisions.  Some colleges have rolling admission instead.</a:t>
            </a:r>
          </a:p>
          <a:p>
            <a:pPr lvl="2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C2954-41DB-9141-976F-520B2E18442B}"/>
              </a:ext>
            </a:extLst>
          </p:cNvPr>
          <p:cNvSpPr txBox="1"/>
          <p:nvPr/>
        </p:nvSpPr>
        <p:spPr>
          <a:xfrm>
            <a:off x="2413487" y="959603"/>
            <a:ext cx="2011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Timeline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8DAB3-E78C-F040-BB21-273F258433B8}"/>
              </a:ext>
            </a:extLst>
          </p:cNvPr>
          <p:cNvSpPr txBox="1"/>
          <p:nvPr/>
        </p:nvSpPr>
        <p:spPr>
          <a:xfrm>
            <a:off x="1814167" y="7014430"/>
            <a:ext cx="3210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When?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The sooner the better.  The goal is to have all applications submitted by November 1, unless there is an early priority deadline.</a:t>
            </a:r>
          </a:p>
        </p:txBody>
      </p:sp>
    </p:spTree>
    <p:extLst>
      <p:ext uri="{BB962C8B-B14F-4D97-AF65-F5344CB8AC3E}">
        <p14:creationId xmlns:p14="http://schemas.microsoft.com/office/powerpoint/2010/main" val="33488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542170"/>
            <a:ext cx="4781088" cy="9081815"/>
            <a:chOff x="0" y="0"/>
            <a:chExt cx="1617306" cy="3072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7307" cy="3072120"/>
            </a:xfrm>
            <a:custGeom>
              <a:avLst/>
              <a:gdLst/>
              <a:ahLst/>
              <a:cxnLst/>
              <a:rect l="l" t="t" r="r" b="b"/>
              <a:pathLst>
                <a:path w="1617307" h="3072120">
                  <a:moveTo>
                    <a:pt x="1492846" y="59690"/>
                  </a:moveTo>
                  <a:cubicBezTo>
                    <a:pt x="1528406" y="59690"/>
                    <a:pt x="1557616" y="88900"/>
                    <a:pt x="1557616" y="124460"/>
                  </a:cubicBezTo>
                  <a:lnTo>
                    <a:pt x="1557616" y="2947660"/>
                  </a:lnTo>
                  <a:cubicBezTo>
                    <a:pt x="1557616" y="2983220"/>
                    <a:pt x="1528406" y="3012430"/>
                    <a:pt x="1492846" y="3012430"/>
                  </a:cubicBezTo>
                  <a:lnTo>
                    <a:pt x="124460" y="3012430"/>
                  </a:lnTo>
                  <a:cubicBezTo>
                    <a:pt x="88900" y="3012430"/>
                    <a:pt x="59690" y="2983220"/>
                    <a:pt x="59690" y="29476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92846" y="59690"/>
                  </a:lnTo>
                  <a:moveTo>
                    <a:pt x="14928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660"/>
                  </a:lnTo>
                  <a:cubicBezTo>
                    <a:pt x="0" y="3016240"/>
                    <a:pt x="55880" y="3072120"/>
                    <a:pt x="124460" y="3072120"/>
                  </a:cubicBezTo>
                  <a:lnTo>
                    <a:pt x="1492847" y="3072120"/>
                  </a:lnTo>
                  <a:cubicBezTo>
                    <a:pt x="1561427" y="3072120"/>
                    <a:pt x="1617307" y="3016240"/>
                    <a:pt x="1617307" y="2947660"/>
                  </a:cubicBezTo>
                  <a:lnTo>
                    <a:pt x="1617307" y="124460"/>
                  </a:lnTo>
                  <a:cubicBezTo>
                    <a:pt x="1617306" y="55880"/>
                    <a:pt x="1561426" y="0"/>
                    <a:pt x="1492846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DC0781A-A4DB-FD48-BB3E-03235ECB9B35}"/>
              </a:ext>
            </a:extLst>
          </p:cNvPr>
          <p:cNvSpPr txBox="1"/>
          <p:nvPr/>
        </p:nvSpPr>
        <p:spPr>
          <a:xfrm>
            <a:off x="1962150" y="3611939"/>
            <a:ext cx="308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8:</a:t>
            </a:r>
          </a:p>
          <a:p>
            <a:pPr algn="ctr"/>
            <a:r>
              <a:rPr lang="en-US" sz="60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3E1B0-5992-3641-B02F-B797558BC50D}"/>
              </a:ext>
            </a:extLst>
          </p:cNvPr>
          <p:cNvSpPr txBox="1"/>
          <p:nvPr/>
        </p:nvSpPr>
        <p:spPr>
          <a:xfrm>
            <a:off x="2438400" y="116542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Timeline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D4B89-BD80-3649-99C6-B7CA19B62237}"/>
              </a:ext>
            </a:extLst>
          </p:cNvPr>
          <p:cNvSpPr txBox="1"/>
          <p:nvPr/>
        </p:nvSpPr>
        <p:spPr>
          <a:xfrm>
            <a:off x="1752600" y="7336469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When?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Ongoing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14E1B-C144-374D-949D-954E72FBFD70}"/>
              </a:ext>
            </a:extLst>
          </p:cNvPr>
          <p:cNvSpPr txBox="1"/>
          <p:nvPr/>
        </p:nvSpPr>
        <p:spPr>
          <a:xfrm>
            <a:off x="6248400" y="3682693"/>
            <a:ext cx="11411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Research scholarship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Await admission decisions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012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542170"/>
            <a:ext cx="4781088" cy="9081815"/>
            <a:chOff x="0" y="0"/>
            <a:chExt cx="1617306" cy="3072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7307" cy="3072120"/>
            </a:xfrm>
            <a:custGeom>
              <a:avLst/>
              <a:gdLst/>
              <a:ahLst/>
              <a:cxnLst/>
              <a:rect l="l" t="t" r="r" b="b"/>
              <a:pathLst>
                <a:path w="1617307" h="3072120">
                  <a:moveTo>
                    <a:pt x="1492846" y="59690"/>
                  </a:moveTo>
                  <a:cubicBezTo>
                    <a:pt x="1528406" y="59690"/>
                    <a:pt x="1557616" y="88900"/>
                    <a:pt x="1557616" y="124460"/>
                  </a:cubicBezTo>
                  <a:lnTo>
                    <a:pt x="1557616" y="2947660"/>
                  </a:lnTo>
                  <a:cubicBezTo>
                    <a:pt x="1557616" y="2983220"/>
                    <a:pt x="1528406" y="3012430"/>
                    <a:pt x="1492846" y="3012430"/>
                  </a:cubicBezTo>
                  <a:lnTo>
                    <a:pt x="124460" y="3012430"/>
                  </a:lnTo>
                  <a:cubicBezTo>
                    <a:pt x="88900" y="3012430"/>
                    <a:pt x="59690" y="2983220"/>
                    <a:pt x="59690" y="29476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92846" y="59690"/>
                  </a:lnTo>
                  <a:moveTo>
                    <a:pt x="14928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660"/>
                  </a:lnTo>
                  <a:cubicBezTo>
                    <a:pt x="0" y="3016240"/>
                    <a:pt x="55880" y="3072120"/>
                    <a:pt x="124460" y="3072120"/>
                  </a:cubicBezTo>
                  <a:lnTo>
                    <a:pt x="1492847" y="3072120"/>
                  </a:lnTo>
                  <a:cubicBezTo>
                    <a:pt x="1561427" y="3072120"/>
                    <a:pt x="1617307" y="3016240"/>
                    <a:pt x="1617307" y="2947660"/>
                  </a:cubicBezTo>
                  <a:lnTo>
                    <a:pt x="1617307" y="124460"/>
                  </a:lnTo>
                  <a:cubicBezTo>
                    <a:pt x="1617306" y="55880"/>
                    <a:pt x="1561426" y="0"/>
                    <a:pt x="1492846" y="0"/>
                  </a:cubicBezTo>
                  <a:close/>
                </a:path>
              </a:pathLst>
            </a:custGeom>
            <a:solidFill>
              <a:srgbClr val="00C2CB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675B60-37CE-334F-ADCB-A68B2E1D7DA7}"/>
              </a:ext>
            </a:extLst>
          </p:cNvPr>
          <p:cNvSpPr txBox="1"/>
          <p:nvPr/>
        </p:nvSpPr>
        <p:spPr>
          <a:xfrm>
            <a:off x="1671522" y="4067414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Bonus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FC508-F555-4A40-90E5-308E6924FA27}"/>
              </a:ext>
            </a:extLst>
          </p:cNvPr>
          <p:cNvSpPr txBox="1"/>
          <p:nvPr/>
        </p:nvSpPr>
        <p:spPr>
          <a:xfrm>
            <a:off x="6019800" y="1035815"/>
            <a:ext cx="115824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College Visits – </a:t>
            </a:r>
            <a:r>
              <a:rPr lang="en-US" sz="48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Alternatives Due to COVID-19</a:t>
            </a:r>
            <a:endParaRPr lang="en-US" sz="4800" dirty="0">
              <a:solidFill>
                <a:schemeClr val="accent5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Schedule live, virtual tours and information sessions when available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Follow admissions offices on Instagram and Twitter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Peruse websites for 360º tours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5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5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lvl="2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C2954-41DB-9141-976F-520B2E18442B}"/>
              </a:ext>
            </a:extLst>
          </p:cNvPr>
          <p:cNvSpPr txBox="1"/>
          <p:nvPr/>
        </p:nvSpPr>
        <p:spPr>
          <a:xfrm>
            <a:off x="2413487" y="959603"/>
            <a:ext cx="2011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Timeline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8DAB3-E78C-F040-BB21-273F258433B8}"/>
              </a:ext>
            </a:extLst>
          </p:cNvPr>
          <p:cNvSpPr txBox="1"/>
          <p:nvPr/>
        </p:nvSpPr>
        <p:spPr>
          <a:xfrm>
            <a:off x="1814167" y="7014430"/>
            <a:ext cx="3210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When?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Ongoing </a:t>
            </a:r>
          </a:p>
        </p:txBody>
      </p:sp>
    </p:spTree>
    <p:extLst>
      <p:ext uri="{BB962C8B-B14F-4D97-AF65-F5344CB8AC3E}">
        <p14:creationId xmlns:p14="http://schemas.microsoft.com/office/powerpoint/2010/main" val="255455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73000"/>
          </a:blip>
          <a:srcRect/>
          <a:stretch>
            <a:fillRect/>
          </a:stretch>
        </p:blipFill>
        <p:spPr>
          <a:xfrm>
            <a:off x="7010400" y="0"/>
            <a:ext cx="9454334" cy="94543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25591" y="8118136"/>
            <a:ext cx="5791201" cy="1752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 spc="1034" dirty="0">
                <a:solidFill>
                  <a:srgbClr val="ED620C"/>
                </a:solidFill>
                <a:latin typeface="Six Caps"/>
              </a:rPr>
              <a:t>TAKE-AWAYS!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EEB74-5582-5340-BFF9-CFF37659A758}"/>
              </a:ext>
            </a:extLst>
          </p:cNvPr>
          <p:cNvSpPr txBox="1"/>
          <p:nvPr/>
        </p:nvSpPr>
        <p:spPr>
          <a:xfrm>
            <a:off x="7848600" y="3009900"/>
            <a:ext cx="8458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Get organized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Create a written 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2286000" y="3009900"/>
            <a:ext cx="1623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Destination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– </a:t>
            </a:r>
            <a:r>
              <a:rPr lang="en-US" sz="4400" b="1" dirty="0">
                <a:solidFill>
                  <a:schemeClr val="accent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Where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do you want to go?</a:t>
            </a:r>
          </a:p>
          <a:p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Equipment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– </a:t>
            </a:r>
            <a:r>
              <a:rPr lang="en-US" sz="4400" b="1" dirty="0">
                <a:solidFill>
                  <a:schemeClr val="accent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What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will you need to get there?</a:t>
            </a:r>
          </a:p>
          <a:p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Route or Itinerary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– </a:t>
            </a:r>
            <a:r>
              <a:rPr lang="en-US" sz="4400" b="1" dirty="0">
                <a:solidFill>
                  <a:schemeClr val="accent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How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do you want to get there?</a:t>
            </a:r>
          </a:p>
          <a:p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Timeline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– </a:t>
            </a:r>
            <a:r>
              <a:rPr lang="en-US" sz="4400" b="1" dirty="0">
                <a:solidFill>
                  <a:schemeClr val="accent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When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do you want to get there?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9F0AC-9E31-EE47-BC98-5FC699A7B01F}"/>
              </a:ext>
            </a:extLst>
          </p:cNvPr>
          <p:cNvSpPr txBox="1"/>
          <p:nvPr/>
        </p:nvSpPr>
        <p:spPr>
          <a:xfrm>
            <a:off x="5638800" y="1181100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7142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5562600" y="1104900"/>
            <a:ext cx="1150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Itinerary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D02B9-2DA4-4F4B-A784-9E55A7D505E5}"/>
              </a:ext>
            </a:extLst>
          </p:cNvPr>
          <p:cNvSpPr txBox="1"/>
          <p:nvPr/>
        </p:nvSpPr>
        <p:spPr>
          <a:xfrm>
            <a:off x="770719" y="3728095"/>
            <a:ext cx="16298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Meet admission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Select appropriate high school classes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                                                                                                                              </a:t>
            </a:r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D8ADB-0D85-8B44-98B6-0161223CEDDC}"/>
              </a:ext>
            </a:extLst>
          </p:cNvPr>
          <p:cNvSpPr txBox="1"/>
          <p:nvPr/>
        </p:nvSpPr>
        <p:spPr>
          <a:xfrm>
            <a:off x="5562600" y="2120562"/>
            <a:ext cx="1222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How</a:t>
            </a:r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do you get to your destination?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05703-4813-EF4A-8B3B-565FDEBECBCC}"/>
              </a:ext>
            </a:extLst>
          </p:cNvPr>
          <p:cNvSpPr txBox="1"/>
          <p:nvPr/>
        </p:nvSpPr>
        <p:spPr>
          <a:xfrm>
            <a:off x="770720" y="5905499"/>
            <a:ext cx="15155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Common college admission requirements: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Math – 4 years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Science (with labs) – 4 years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English – 4 years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Foreign Language – 2 years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Social Science – 2 to 3 years </a:t>
            </a:r>
          </a:p>
        </p:txBody>
      </p:sp>
    </p:spTree>
    <p:extLst>
      <p:ext uri="{BB962C8B-B14F-4D97-AF65-F5344CB8AC3E}">
        <p14:creationId xmlns:p14="http://schemas.microsoft.com/office/powerpoint/2010/main" val="157771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5562600" y="1104900"/>
            <a:ext cx="1150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Timeline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D8ADB-0D85-8B44-98B6-0161223CEDDC}"/>
              </a:ext>
            </a:extLst>
          </p:cNvPr>
          <p:cNvSpPr txBox="1"/>
          <p:nvPr/>
        </p:nvSpPr>
        <p:spPr>
          <a:xfrm>
            <a:off x="1143000" y="3832306"/>
            <a:ext cx="1676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When</a:t>
            </a:r>
            <a:r>
              <a:rPr lang="en-US" sz="8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do you need to do what you need to do to get to your destination?</a:t>
            </a:r>
          </a:p>
        </p:txBody>
      </p:sp>
    </p:spTree>
    <p:extLst>
      <p:ext uri="{BB962C8B-B14F-4D97-AF65-F5344CB8AC3E}">
        <p14:creationId xmlns:p14="http://schemas.microsoft.com/office/powerpoint/2010/main" val="151459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5029199" y="1104900"/>
            <a:ext cx="129964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8-Step College Application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D02B9-2DA4-4F4B-A784-9E55A7D505E5}"/>
              </a:ext>
            </a:extLst>
          </p:cNvPr>
          <p:cNvSpPr txBox="1"/>
          <p:nvPr/>
        </p:nvSpPr>
        <p:spPr>
          <a:xfrm>
            <a:off x="685799" y="4305774"/>
            <a:ext cx="152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                                                                                                                   </a:t>
            </a:r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05703-4813-EF4A-8B3B-565FDEBECBCC}"/>
              </a:ext>
            </a:extLst>
          </p:cNvPr>
          <p:cNvSpPr txBox="1"/>
          <p:nvPr/>
        </p:nvSpPr>
        <p:spPr>
          <a:xfrm>
            <a:off x="1143000" y="3284198"/>
            <a:ext cx="151550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1 – Make college list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2 – Determine what’s required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3 – Submit test scores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4 – Gather necessary equipment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5 – Open application accounts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6 – Complete applications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7 – Submit applications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8 – Wait </a:t>
            </a:r>
          </a:p>
        </p:txBody>
      </p:sp>
    </p:spTree>
    <p:extLst>
      <p:ext uri="{BB962C8B-B14F-4D97-AF65-F5344CB8AC3E}">
        <p14:creationId xmlns:p14="http://schemas.microsoft.com/office/powerpoint/2010/main" val="277083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542170"/>
            <a:ext cx="4781088" cy="9081815"/>
            <a:chOff x="0" y="0"/>
            <a:chExt cx="1617306" cy="3072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7307" cy="3072120"/>
            </a:xfrm>
            <a:custGeom>
              <a:avLst/>
              <a:gdLst/>
              <a:ahLst/>
              <a:cxnLst/>
              <a:rect l="l" t="t" r="r" b="b"/>
              <a:pathLst>
                <a:path w="1617307" h="3072120">
                  <a:moveTo>
                    <a:pt x="1492846" y="59690"/>
                  </a:moveTo>
                  <a:cubicBezTo>
                    <a:pt x="1528406" y="59690"/>
                    <a:pt x="1557616" y="88900"/>
                    <a:pt x="1557616" y="124460"/>
                  </a:cubicBezTo>
                  <a:lnTo>
                    <a:pt x="1557616" y="2947660"/>
                  </a:lnTo>
                  <a:cubicBezTo>
                    <a:pt x="1557616" y="2983220"/>
                    <a:pt x="1528406" y="3012430"/>
                    <a:pt x="1492846" y="3012430"/>
                  </a:cubicBezTo>
                  <a:lnTo>
                    <a:pt x="124460" y="3012430"/>
                  </a:lnTo>
                  <a:cubicBezTo>
                    <a:pt x="88900" y="3012430"/>
                    <a:pt x="59690" y="2983220"/>
                    <a:pt x="59690" y="29476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92846" y="59690"/>
                  </a:lnTo>
                  <a:moveTo>
                    <a:pt x="14928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660"/>
                  </a:lnTo>
                  <a:cubicBezTo>
                    <a:pt x="0" y="3016240"/>
                    <a:pt x="55880" y="3072120"/>
                    <a:pt x="124460" y="3072120"/>
                  </a:cubicBezTo>
                  <a:lnTo>
                    <a:pt x="1492847" y="3072120"/>
                  </a:lnTo>
                  <a:cubicBezTo>
                    <a:pt x="1561427" y="3072120"/>
                    <a:pt x="1617307" y="3016240"/>
                    <a:pt x="1617307" y="2947660"/>
                  </a:cubicBezTo>
                  <a:lnTo>
                    <a:pt x="1617307" y="124460"/>
                  </a:lnTo>
                  <a:cubicBezTo>
                    <a:pt x="1617306" y="55880"/>
                    <a:pt x="1561426" y="0"/>
                    <a:pt x="1492846" y="0"/>
                  </a:cubicBezTo>
                  <a:close/>
                </a:path>
              </a:pathLst>
            </a:custGeom>
            <a:solidFill>
              <a:srgbClr val="00C2CB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675B60-37CE-334F-ADCB-A68B2E1D7DA7}"/>
              </a:ext>
            </a:extLst>
          </p:cNvPr>
          <p:cNvSpPr txBox="1"/>
          <p:nvPr/>
        </p:nvSpPr>
        <p:spPr>
          <a:xfrm>
            <a:off x="1742845" y="2848243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1:</a:t>
            </a:r>
          </a:p>
          <a:p>
            <a:pPr algn="ctr"/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Make </a:t>
            </a:r>
          </a:p>
          <a:p>
            <a:pPr algn="ctr"/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College List </a:t>
            </a:r>
          </a:p>
        </p:txBody>
      </p:sp>
      <p:pic>
        <p:nvPicPr>
          <p:cNvPr id="7" name="Online Media 6" descr="Applying to the right number of colleges">
            <a:hlinkClick r:id="" action="ppaction://media"/>
            <a:extLst>
              <a:ext uri="{FF2B5EF4-FFF2-40B4-BE49-F238E27FC236}">
                <a16:creationId xmlns:a16="http://schemas.microsoft.com/office/drawing/2014/main" id="{B34EF9E7-3A88-744A-9EA0-871FC02A90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696200" y="800100"/>
            <a:ext cx="7971736" cy="4484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5FC508-F555-4A40-90E5-308E6924FA27}"/>
              </a:ext>
            </a:extLst>
          </p:cNvPr>
          <p:cNvSpPr txBox="1"/>
          <p:nvPr/>
        </p:nvSpPr>
        <p:spPr>
          <a:xfrm>
            <a:off x="6248400" y="5600700"/>
            <a:ext cx="1158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Reach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– Test scores and GPA fall slightly below those of the current freshman class and the rest of the academic record is solid</a:t>
            </a:r>
          </a:p>
          <a:p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r>
              <a:rPr lang="en-US" sz="3000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Target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– Test scores and GPA match those of the current freshman class</a:t>
            </a:r>
          </a:p>
          <a:p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r>
              <a:rPr lang="en-US" sz="3000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Safety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-  Test scores and GPA exceed those of the current freshman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C2954-41DB-9141-976F-520B2E18442B}"/>
              </a:ext>
            </a:extLst>
          </p:cNvPr>
          <p:cNvSpPr txBox="1"/>
          <p:nvPr/>
        </p:nvSpPr>
        <p:spPr>
          <a:xfrm>
            <a:off x="2413487" y="959603"/>
            <a:ext cx="2011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Timeline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8DAB3-E78C-F040-BB21-273F258433B8}"/>
              </a:ext>
            </a:extLst>
          </p:cNvPr>
          <p:cNvSpPr txBox="1"/>
          <p:nvPr/>
        </p:nvSpPr>
        <p:spPr>
          <a:xfrm>
            <a:off x="1814167" y="7014430"/>
            <a:ext cx="3210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When?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Ongoing – Ideally, students should have a final list at the beginning of senior year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5562600" y="1104900"/>
            <a:ext cx="1150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Best-Fit Colleges</a:t>
            </a:r>
            <a:endParaRPr lang="en-US" sz="6000" b="1" dirty="0">
              <a:solidFill>
                <a:schemeClr val="accent6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D02B9-2DA4-4F4B-A784-9E55A7D505E5}"/>
              </a:ext>
            </a:extLst>
          </p:cNvPr>
          <p:cNvSpPr txBox="1"/>
          <p:nvPr/>
        </p:nvSpPr>
        <p:spPr>
          <a:xfrm>
            <a:off x="779929" y="3238500"/>
            <a:ext cx="167281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Academics</a:t>
            </a:r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– Are my 1</a:t>
            </a:r>
            <a:r>
              <a:rPr lang="en-US" sz="3200" baseline="30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</a:t>
            </a:r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and 2</a:t>
            </a:r>
            <a:r>
              <a:rPr lang="en-US" sz="3200" baseline="30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nd</a:t>
            </a:r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choice majors available?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Location</a:t>
            </a:r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– Is the school located somewhere I am willing to live for four years?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Cost</a:t>
            </a:r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– Is this college affordable considering grants and scholarships?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Preferences</a:t>
            </a:r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– What things do I personally consider important?  Examples:</a:t>
            </a:r>
          </a:p>
          <a:p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			  Class size? Urban setting? College town?  Division I sports?  Proximity</a:t>
            </a:r>
          </a:p>
          <a:p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                     to home? Available clubs?</a:t>
            </a:r>
          </a:p>
          <a:p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			  </a:t>
            </a:r>
          </a:p>
        </p:txBody>
      </p:sp>
    </p:spTree>
    <p:extLst>
      <p:ext uri="{BB962C8B-B14F-4D97-AF65-F5344CB8AC3E}">
        <p14:creationId xmlns:p14="http://schemas.microsoft.com/office/powerpoint/2010/main" val="270112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5562600" y="1104900"/>
            <a:ext cx="1150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College Search Resources</a:t>
            </a:r>
            <a:endParaRPr lang="en-US" sz="6000" b="1" dirty="0">
              <a:solidFill>
                <a:schemeClr val="accent6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D02B9-2DA4-4F4B-A784-9E55A7D505E5}"/>
              </a:ext>
            </a:extLst>
          </p:cNvPr>
          <p:cNvSpPr txBox="1"/>
          <p:nvPr/>
        </p:nvSpPr>
        <p:spPr>
          <a:xfrm>
            <a:off x="779929" y="4229100"/>
            <a:ext cx="167281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www.bigfuture.collegeboard.org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– Search tool to help you find the right school for YOU</a:t>
            </a: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www.collegesimply.com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– Tool that helps find colleges that you may get into based on your GPA and SAT or ACT score</a:t>
            </a: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			  </a:t>
            </a:r>
          </a:p>
        </p:txBody>
      </p:sp>
    </p:spTree>
    <p:extLst>
      <p:ext uri="{BB962C8B-B14F-4D97-AF65-F5344CB8AC3E}">
        <p14:creationId xmlns:p14="http://schemas.microsoft.com/office/powerpoint/2010/main" val="121849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542170"/>
            <a:ext cx="4781088" cy="9081815"/>
            <a:chOff x="0" y="0"/>
            <a:chExt cx="1617306" cy="3072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7307" cy="3072120"/>
            </a:xfrm>
            <a:custGeom>
              <a:avLst/>
              <a:gdLst/>
              <a:ahLst/>
              <a:cxnLst/>
              <a:rect l="l" t="t" r="r" b="b"/>
              <a:pathLst>
                <a:path w="1617307" h="3072120">
                  <a:moveTo>
                    <a:pt x="1492846" y="59690"/>
                  </a:moveTo>
                  <a:cubicBezTo>
                    <a:pt x="1528406" y="59690"/>
                    <a:pt x="1557616" y="88900"/>
                    <a:pt x="1557616" y="124460"/>
                  </a:cubicBezTo>
                  <a:lnTo>
                    <a:pt x="1557616" y="2947660"/>
                  </a:lnTo>
                  <a:cubicBezTo>
                    <a:pt x="1557616" y="2983220"/>
                    <a:pt x="1528406" y="3012430"/>
                    <a:pt x="1492846" y="3012430"/>
                  </a:cubicBezTo>
                  <a:lnTo>
                    <a:pt x="124460" y="3012430"/>
                  </a:lnTo>
                  <a:cubicBezTo>
                    <a:pt x="88900" y="3012430"/>
                    <a:pt x="59690" y="2983220"/>
                    <a:pt x="59690" y="29476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92846" y="59690"/>
                  </a:lnTo>
                  <a:moveTo>
                    <a:pt x="14928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660"/>
                  </a:lnTo>
                  <a:cubicBezTo>
                    <a:pt x="0" y="3016240"/>
                    <a:pt x="55880" y="3072120"/>
                    <a:pt x="124460" y="3072120"/>
                  </a:cubicBezTo>
                  <a:lnTo>
                    <a:pt x="1492847" y="3072120"/>
                  </a:lnTo>
                  <a:cubicBezTo>
                    <a:pt x="1561427" y="3072120"/>
                    <a:pt x="1617307" y="3016240"/>
                    <a:pt x="1617307" y="2947660"/>
                  </a:cubicBezTo>
                  <a:lnTo>
                    <a:pt x="1617307" y="124460"/>
                  </a:lnTo>
                  <a:cubicBezTo>
                    <a:pt x="1617306" y="55880"/>
                    <a:pt x="1561426" y="0"/>
                    <a:pt x="1492846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DC0781A-A4DB-FD48-BB3E-03235ECB9B35}"/>
              </a:ext>
            </a:extLst>
          </p:cNvPr>
          <p:cNvSpPr txBox="1"/>
          <p:nvPr/>
        </p:nvSpPr>
        <p:spPr>
          <a:xfrm>
            <a:off x="2019300" y="2857500"/>
            <a:ext cx="297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Step 2:</a:t>
            </a:r>
          </a:p>
          <a:p>
            <a:pPr algn="ctr"/>
            <a:r>
              <a:rPr lang="en-US" sz="60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Determine</a:t>
            </a:r>
          </a:p>
          <a:p>
            <a:pPr algn="ctr"/>
            <a:r>
              <a:rPr lang="en-US" sz="60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What’s Required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3E1B0-5992-3641-B02F-B797558BC50D}"/>
              </a:ext>
            </a:extLst>
          </p:cNvPr>
          <p:cNvSpPr txBox="1"/>
          <p:nvPr/>
        </p:nvSpPr>
        <p:spPr>
          <a:xfrm>
            <a:off x="2438400" y="108848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Timeline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D4B89-BD80-3649-99C6-B7CA19B62237}"/>
              </a:ext>
            </a:extLst>
          </p:cNvPr>
          <p:cNvSpPr txBox="1"/>
          <p:nvPr/>
        </p:nvSpPr>
        <p:spPr>
          <a:xfrm>
            <a:off x="1752600" y="7336469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When?</a:t>
            </a:r>
          </a:p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Ideally, the summer before senior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14E1B-C144-374D-949D-954E72FBFD70}"/>
              </a:ext>
            </a:extLst>
          </p:cNvPr>
          <p:cNvSpPr txBox="1"/>
          <p:nvPr/>
        </p:nvSpPr>
        <p:spPr>
          <a:xfrm>
            <a:off x="6400800" y="1850297"/>
            <a:ext cx="1114470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Admission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Letter(s) of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Essay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Transcript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Test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9855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621705185D847B8F69E6B7A4F10E4" ma:contentTypeVersion="17" ma:contentTypeDescription="Create a new document." ma:contentTypeScope="" ma:versionID="ae144713a0f356236113565cfa4aed79">
  <xsd:schema xmlns:xsd="http://www.w3.org/2001/XMLSchema" xmlns:xs="http://www.w3.org/2001/XMLSchema" xmlns:p="http://schemas.microsoft.com/office/2006/metadata/properties" xmlns:ns2="e0d7695a-cb5f-42f8-a99c-30e166a17c68" xmlns:ns3="69c64b06-17ee-48d4-b3cd-95d03a91a3ee" targetNamespace="http://schemas.microsoft.com/office/2006/metadata/properties" ma:root="true" ma:fieldsID="324cd0b737d497b6fab1fc4eec0f3580" ns2:_="" ns3:_="">
    <xsd:import namespace="e0d7695a-cb5f-42f8-a99c-30e166a17c68"/>
    <xsd:import namespace="69c64b06-17ee-48d4-b3cd-95d03a91a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Hyperlink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7695a-cb5f-42f8-a99c-30e166a17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Hyperlink" ma:index="21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7af2c11-d56b-49e1-9b7a-f78dfa1e55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64b06-17ee-48d4-b3cd-95d03a91a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6d60a36-caa5-4d93-9428-9fc215e977d9}" ma:internalName="TaxCatchAll" ma:showField="CatchAllData" ma:web="69c64b06-17ee-48d4-b3cd-95d03a91a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perlink xmlns="e0d7695a-cb5f-42f8-a99c-30e166a17c68">
      <Url xsi:nil="true"/>
      <Description xsi:nil="true"/>
    </Hyperlink>
    <lcf76f155ced4ddcb4097134ff3c332f xmlns="e0d7695a-cb5f-42f8-a99c-30e166a17c68">
      <Terms xmlns="http://schemas.microsoft.com/office/infopath/2007/PartnerControls"/>
    </lcf76f155ced4ddcb4097134ff3c332f>
    <TaxCatchAll xmlns="69c64b06-17ee-48d4-b3cd-95d03a91a3ee" xsi:nil="true"/>
  </documentManagement>
</p:properties>
</file>

<file path=customXml/itemProps1.xml><?xml version="1.0" encoding="utf-8"?>
<ds:datastoreItem xmlns:ds="http://schemas.openxmlformats.org/officeDocument/2006/customXml" ds:itemID="{26C8FF26-E49B-4819-8DD5-D07C9942905D}"/>
</file>

<file path=customXml/itemProps2.xml><?xml version="1.0" encoding="utf-8"?>
<ds:datastoreItem xmlns:ds="http://schemas.openxmlformats.org/officeDocument/2006/customXml" ds:itemID="{A4159A49-449D-4A3E-BC49-BD8EEB25E4CD}"/>
</file>

<file path=customXml/itemProps3.xml><?xml version="1.0" encoding="utf-8"?>
<ds:datastoreItem xmlns:ds="http://schemas.openxmlformats.org/officeDocument/2006/customXml" ds:itemID="{19E7590B-B7AB-4F9E-9D89-2421138515F9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751</Words>
  <Application>Microsoft Macintosh PowerPoint</Application>
  <PresentationFormat>Custom</PresentationFormat>
  <Paragraphs>172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Six Caps</vt:lpstr>
      <vt:lpstr>Futura</vt:lpstr>
      <vt:lpstr>League Spartan</vt:lpstr>
      <vt:lpstr>Calibri</vt:lpstr>
      <vt:lpstr>Montserrat Classic</vt:lpstr>
      <vt:lpstr>Futura Condensed ExtraBold</vt:lpstr>
      <vt:lpstr>Arial</vt:lpstr>
      <vt:lpstr>Futura Medium</vt:lpstr>
      <vt:lpstr>Futura Condensed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Passport to College - Presentation Slides</dc:title>
  <cp:lastModifiedBy>Kendall Watkins</cp:lastModifiedBy>
  <cp:revision>44</cp:revision>
  <cp:lastPrinted>2020-07-08T21:32:06Z</cp:lastPrinted>
  <dcterms:created xsi:type="dcterms:W3CDTF">2006-08-16T00:00:00Z</dcterms:created>
  <dcterms:modified xsi:type="dcterms:W3CDTF">2020-07-23T21:34:21Z</dcterms:modified>
  <dc:identifier>DAD_X9bajsI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0x010100CCF621705185D847B8F69E6B7A4F10E4</vt:lpwstr>
  </property>
  <property fmtid="{D5CDD505-2E9C-101B-9397-08002B2CF9AE}" pid="3" name="Order">
    <vt:r8>114400</vt:r8>
  </property>
</Properties>
</file>