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67" r:id="rId3"/>
    <p:sldId id="268" r:id="rId4"/>
    <p:sldId id="269" r:id="rId5"/>
    <p:sldId id="264" r:id="rId6"/>
    <p:sldId id="271" r:id="rId7"/>
    <p:sldId id="270" r:id="rId8"/>
    <p:sldId id="259" r:id="rId9"/>
    <p:sldId id="272" r:id="rId10"/>
    <p:sldId id="273" r:id="rId11"/>
    <p:sldId id="274" r:id="rId12"/>
    <p:sldId id="275" r:id="rId13"/>
    <p:sldId id="276" r:id="rId14"/>
    <p:sldId id="277" r:id="rId15"/>
  </p:sldIdLst>
  <p:sldSz cx="18288000" cy="10287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League Spartan" pitchFamily="2" charset="77"/>
      <p:regular r:id="rId20"/>
      <p:bold r:id="rId21"/>
    </p:embeddedFont>
    <p:embeddedFont>
      <p:font typeface="Montserrat Classic" pitchFamily="2" charset="77"/>
      <p:regular r:id="rId22"/>
    </p:embeddedFont>
    <p:embeddedFont>
      <p:font typeface="Six Caps" panose="02000508020000020004" pitchFamily="2" charset="77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745" autoAdjust="0"/>
  </p:normalViewPr>
  <p:slideViewPr>
    <p:cSldViewPr>
      <p:cViewPr varScale="1">
        <p:scale>
          <a:sx n="68" d="100"/>
          <a:sy n="68" d="100"/>
        </p:scale>
        <p:origin x="1000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S-eipYmOy9Q?feature=oembed" TargetMode="Externa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UXsbnmPSaDc?feature=oembed" TargetMode="Externa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24842" y="762761"/>
            <a:ext cx="4388378" cy="215030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776771" y="6208560"/>
            <a:ext cx="3884520" cy="1807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11"/>
              </a:lnSpc>
            </a:pPr>
            <a:r>
              <a:rPr lang="en-US" sz="12854" spc="1195">
                <a:solidFill>
                  <a:srgbClr val="ED620C"/>
                </a:solidFill>
                <a:latin typeface="Six Caps"/>
              </a:rPr>
              <a:t>COLLEGE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76771" y="8016275"/>
            <a:ext cx="4388378" cy="215030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989277">
            <a:off x="15126452" y="8431015"/>
            <a:ext cx="3234238" cy="215076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105542">
            <a:off x="12265850" y="7034028"/>
            <a:ext cx="3348418" cy="41148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869228" y="3856252"/>
            <a:ext cx="3699606" cy="1543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79"/>
              </a:lnSpc>
            </a:pPr>
            <a:r>
              <a:rPr lang="en-US" sz="10990" spc="1022">
                <a:solidFill>
                  <a:srgbClr val="ED620C"/>
                </a:solidFill>
                <a:latin typeface="Six Caps"/>
              </a:rPr>
              <a:t>PASSPORT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69228" y="3279227"/>
            <a:ext cx="3699606" cy="291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23"/>
              </a:lnSpc>
            </a:pPr>
            <a:r>
              <a:rPr lang="en-US" sz="2132" spc="729">
                <a:solidFill>
                  <a:srgbClr val="545454"/>
                </a:solidFill>
                <a:latin typeface="Montserrat Classic"/>
              </a:rPr>
              <a:t>YOUR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76771" y="5639800"/>
            <a:ext cx="3699606" cy="291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23"/>
              </a:lnSpc>
            </a:pPr>
            <a:r>
              <a:rPr lang="en-US" sz="2132" spc="729">
                <a:solidFill>
                  <a:srgbClr val="545454"/>
                </a:solidFill>
                <a:latin typeface="Montserrat Classic"/>
              </a:rPr>
              <a:t>TO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867400" y="2913066"/>
            <a:ext cx="9756708" cy="57708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80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League Spartan"/>
              </a:rPr>
              <a:t>Destination</a:t>
            </a:r>
          </a:p>
          <a:p>
            <a:pPr algn="ctr"/>
            <a:r>
              <a:rPr lang="en-US" sz="8000" dirty="0">
                <a:solidFill>
                  <a:schemeClr val="tx1">
                    <a:lumMod val="65000"/>
                    <a:lumOff val="35000"/>
                  </a:schemeClr>
                </a:solidFill>
                <a:latin typeface="League Spartan"/>
              </a:rPr>
              <a:t>&amp;</a:t>
            </a:r>
          </a:p>
          <a:p>
            <a:pPr algn="ctr"/>
            <a:r>
              <a:rPr lang="en-US" sz="80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League Spartan"/>
              </a:rPr>
              <a:t>Equipment</a:t>
            </a:r>
          </a:p>
          <a:p>
            <a:pPr algn="ctr">
              <a:lnSpc>
                <a:spcPts val="16800"/>
              </a:lnSpc>
            </a:pPr>
            <a:endParaRPr lang="en-US" sz="12000" dirty="0">
              <a:solidFill>
                <a:srgbClr val="03989E"/>
              </a:solidFill>
              <a:latin typeface="League Spart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9045" y="557262"/>
            <a:ext cx="4388378" cy="215030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637281" y="8136695"/>
            <a:ext cx="4388378" cy="21503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794E21-6133-B244-8751-594CD0945C4C}"/>
              </a:ext>
            </a:extLst>
          </p:cNvPr>
          <p:cNvSpPr txBox="1"/>
          <p:nvPr/>
        </p:nvSpPr>
        <p:spPr>
          <a:xfrm>
            <a:off x="5181600" y="1104900"/>
            <a:ext cx="1127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Equipment: </a:t>
            </a:r>
            <a:r>
              <a:rPr lang="en-US" sz="6000" b="1" dirty="0">
                <a:solidFill>
                  <a:schemeClr val="accent6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Test Scores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1D02B9-2DA4-4F4B-A784-9E55A7D505E5}"/>
              </a:ext>
            </a:extLst>
          </p:cNvPr>
          <p:cNvSpPr txBox="1"/>
          <p:nvPr/>
        </p:nvSpPr>
        <p:spPr>
          <a:xfrm>
            <a:off x="1524000" y="2991810"/>
            <a:ext cx="15661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                                                                                                                                 </a:t>
            </a:r>
            <a:endParaRPr lang="en-US" sz="16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72C40E5-7910-7D46-BEFC-C755C776C6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0387947"/>
              </p:ext>
            </p:extLst>
          </p:nvPr>
        </p:nvGraphicFramePr>
        <p:xfrm>
          <a:off x="3048000" y="2936492"/>
          <a:ext cx="12192000" cy="524256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4055787728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13418762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i="0" dirty="0">
                          <a:solidFill>
                            <a:schemeClr val="bg1"/>
                          </a:solidFill>
                          <a:latin typeface="Futura" panose="020B0602020204020303" pitchFamily="34" charset="-79"/>
                          <a:cs typeface="Futura" panose="020B0602020204020303" pitchFamily="34" charset="-79"/>
                        </a:rPr>
                        <a:t>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i="0" dirty="0">
                          <a:solidFill>
                            <a:schemeClr val="bg1"/>
                          </a:solidFill>
                          <a:latin typeface="Futura" panose="020B0602020204020303" pitchFamily="34" charset="-79"/>
                          <a:cs typeface="Futura" panose="020B0602020204020303" pitchFamily="34" charset="-79"/>
                        </a:rPr>
                        <a:t>SAT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4836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utura Condensed Medium" panose="020B0602020204020303" pitchFamily="34" charset="-79"/>
                          <a:cs typeface="Futura Condensed Medium" panose="020B0602020204020303" pitchFamily="34" charset="-79"/>
                        </a:rPr>
                        <a:t>4 subjects + optional essay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i="0" dirty="0">
                          <a:latin typeface="Futura Condensed Medium" panose="020B0602020204020303" pitchFamily="34" charset="-79"/>
                          <a:cs typeface="Futura Condensed Medium" panose="020B0602020204020303" pitchFamily="34" charset="-79"/>
                        </a:rPr>
                        <a:t>3 subjects + optional essay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0283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 i="0" dirty="0">
                          <a:latin typeface="Futura Condensed Medium" panose="020B0602020204020303" pitchFamily="34" charset="-79"/>
                          <a:cs typeface="Futura Condensed Medium" panose="020B0602020204020303" pitchFamily="34" charset="-79"/>
                        </a:rPr>
                        <a:t>2 </a:t>
                      </a:r>
                      <a:r>
                        <a:rPr lang="en-US" sz="2800" b="0" i="0" dirty="0" err="1">
                          <a:latin typeface="Futura Condensed Medium" panose="020B0602020204020303" pitchFamily="34" charset="-79"/>
                          <a:cs typeface="Futura Condensed Medium" panose="020B0602020204020303" pitchFamily="34" charset="-79"/>
                        </a:rPr>
                        <a:t>hrs</a:t>
                      </a:r>
                      <a:r>
                        <a:rPr lang="en-US" sz="2800" b="0" i="0" dirty="0">
                          <a:latin typeface="Futura Condensed Medium" panose="020B0602020204020303" pitchFamily="34" charset="-79"/>
                          <a:cs typeface="Futura Condensed Medium" panose="020B0602020204020303" pitchFamily="34" charset="-79"/>
                        </a:rPr>
                        <a:t> 55 min +  40 min for optional essay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i="0" dirty="0">
                          <a:latin typeface="Futura Condensed Medium" panose="020B0602020204020303" pitchFamily="34" charset="-79"/>
                          <a:cs typeface="Futura Condensed Medium" panose="020B0602020204020303" pitchFamily="34" charset="-79"/>
                        </a:rPr>
                        <a:t>3 </a:t>
                      </a:r>
                      <a:r>
                        <a:rPr lang="en-US" sz="2800" b="0" i="0" dirty="0" err="1">
                          <a:latin typeface="Futura Condensed Medium" panose="020B0602020204020303" pitchFamily="34" charset="-79"/>
                          <a:cs typeface="Futura Condensed Medium" panose="020B0602020204020303" pitchFamily="34" charset="-79"/>
                        </a:rPr>
                        <a:t>hrs</a:t>
                      </a:r>
                      <a:r>
                        <a:rPr lang="en-US" sz="2800" b="0" i="0" dirty="0">
                          <a:latin typeface="Futura Condensed Medium" panose="020B0602020204020303" pitchFamily="34" charset="-79"/>
                          <a:cs typeface="Futura Condensed Medium" panose="020B0602020204020303" pitchFamily="34" charset="-79"/>
                        </a:rPr>
                        <a:t> 50 min + 50 min for optional essay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5490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 i="0" dirty="0">
                          <a:latin typeface="Futura Condensed Medium" panose="020B0602020204020303" pitchFamily="34" charset="-79"/>
                          <a:cs typeface="Futura Condensed Medium" panose="020B0602020204020303" pitchFamily="34" charset="-79"/>
                        </a:rPr>
                        <a:t>215 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i="0" dirty="0">
                          <a:latin typeface="Futura Condensed Medium" panose="020B0602020204020303" pitchFamily="34" charset="-79"/>
                          <a:cs typeface="Futura Condensed Medium" panose="020B0602020204020303" pitchFamily="34" charset="-79"/>
                        </a:rPr>
                        <a:t>154 questions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626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 i="0" dirty="0">
                          <a:latin typeface="Futura Condensed Medium" panose="020B0602020204020303" pitchFamily="34" charset="-79"/>
                          <a:cs typeface="Futura Condensed Medium" panose="020B0602020204020303" pitchFamily="34" charset="-79"/>
                        </a:rPr>
                        <a:t>offered 7 times per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i="0" dirty="0">
                          <a:latin typeface="Futura Condensed Medium" panose="020B0602020204020303" pitchFamily="34" charset="-79"/>
                          <a:cs typeface="Futura Condensed Medium" panose="020B0602020204020303" pitchFamily="34" charset="-79"/>
                        </a:rPr>
                        <a:t>offered 7 times per 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4841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 i="0" dirty="0">
                          <a:latin typeface="Futura Condensed Medium" panose="020B0602020204020303" pitchFamily="34" charset="-79"/>
                          <a:cs typeface="Futura Condensed Medium" panose="020B0602020204020303" pitchFamily="34" charset="-79"/>
                        </a:rPr>
                        <a:t>perfect score: 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i="0" dirty="0">
                          <a:latin typeface="Futura Condensed Medium" panose="020B0602020204020303" pitchFamily="34" charset="-79"/>
                          <a:cs typeface="Futura Condensed Medium" panose="020B0602020204020303" pitchFamily="34" charset="-79"/>
                        </a:rPr>
                        <a:t>perfect score: 1600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251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 i="0" dirty="0">
                          <a:latin typeface="Futura Condensed Medium" panose="020B0602020204020303" pitchFamily="34" charset="-79"/>
                          <a:cs typeface="Futura Condensed Medium" panose="020B0602020204020303" pitchFamily="34" charset="-79"/>
                        </a:rPr>
                        <a:t>no penalty for wrong answers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i="0" dirty="0">
                          <a:latin typeface="Futura Condensed Medium" panose="020B0602020204020303" pitchFamily="34" charset="-79"/>
                          <a:cs typeface="Futura Condensed Medium" panose="020B0602020204020303" pitchFamily="34" charset="-79"/>
                        </a:rPr>
                        <a:t>no penalty for wrong answers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753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 i="0" dirty="0">
                          <a:latin typeface="Futura Condensed Medium" panose="020B0602020204020303" pitchFamily="34" charset="-79"/>
                          <a:cs typeface="Futura Condensed Medium" panose="020B0602020204020303" pitchFamily="34" charset="-79"/>
                        </a:rPr>
                        <a:t>Registration: </a:t>
                      </a:r>
                      <a:r>
                        <a:rPr lang="en-US" sz="2800" b="0" i="0" dirty="0" err="1">
                          <a:latin typeface="Futura Condensed Medium" panose="020B0602020204020303" pitchFamily="34" charset="-79"/>
                          <a:cs typeface="Futura Condensed Medium" panose="020B0602020204020303" pitchFamily="34" charset="-79"/>
                        </a:rPr>
                        <a:t>www.</a:t>
                      </a:r>
                      <a:r>
                        <a:rPr lang="en-US" sz="2800" b="0" i="0" err="1">
                          <a:latin typeface="Futura Condensed Medium" panose="020B0602020204020303" pitchFamily="34" charset="-79"/>
                          <a:cs typeface="Futura Condensed Medium" panose="020B0602020204020303" pitchFamily="34" charset="-79"/>
                        </a:rPr>
                        <a:t>act</a:t>
                      </a:r>
                      <a:r>
                        <a:rPr lang="en-US" sz="2800" b="0" i="0">
                          <a:latin typeface="Futura Condensed Medium" panose="020B0602020204020303" pitchFamily="34" charset="-79"/>
                          <a:cs typeface="Futura Condensed Medium" panose="020B0602020204020303" pitchFamily="34" charset="-79"/>
                        </a:rPr>
                        <a:t>.org</a:t>
                      </a:r>
                      <a:endParaRPr lang="en-US" sz="2800" b="0" i="0" dirty="0">
                        <a:latin typeface="Futura Condensed Medium" panose="020B0602020204020303" pitchFamily="34" charset="-79"/>
                        <a:cs typeface="Futura Condensed Medium" panose="020B0602020204020303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i="0" dirty="0">
                          <a:latin typeface="Futura Condensed Medium" panose="020B0602020204020303" pitchFamily="34" charset="-79"/>
                          <a:cs typeface="Futura Condensed Medium" panose="020B0602020204020303" pitchFamily="34" charset="-79"/>
                        </a:rPr>
                        <a:t>Registration: </a:t>
                      </a:r>
                      <a:r>
                        <a:rPr lang="en-US" sz="2800" b="0" i="0" dirty="0" err="1">
                          <a:latin typeface="Futura Condensed Medium" panose="020B0602020204020303" pitchFamily="34" charset="-79"/>
                          <a:cs typeface="Futura Condensed Medium" panose="020B0602020204020303" pitchFamily="34" charset="-79"/>
                        </a:rPr>
                        <a:t>www.collegeboard.org</a:t>
                      </a:r>
                      <a:r>
                        <a:rPr lang="en-US" sz="2800" b="0" i="0" dirty="0">
                          <a:latin typeface="Futura Condensed Medium" panose="020B0602020204020303" pitchFamily="34" charset="-79"/>
                          <a:cs typeface="Futura Condensed Medium" panose="020B0602020204020303" pitchFamily="34" charset="-79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8275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 i="0" dirty="0">
                          <a:latin typeface="Futura Condensed Medium" panose="020B0602020204020303" pitchFamily="34" charset="-79"/>
                          <a:cs typeface="Futura Condensed Medium" panose="020B0602020204020303" pitchFamily="34" charset="-79"/>
                        </a:rPr>
                        <a:t>Cost:  $55 without essay; $70 with essay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i="0" dirty="0">
                          <a:latin typeface="Futura Condensed Medium" panose="020B0602020204020303" pitchFamily="34" charset="-79"/>
                          <a:cs typeface="Futura Condensed Medium" panose="020B0602020204020303" pitchFamily="34" charset="-79"/>
                        </a:rPr>
                        <a:t>Cost: $52 without essay; $68 with essay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382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 i="0" dirty="0">
                          <a:latin typeface="Futura Condensed Medium" panose="020B0602020204020303" pitchFamily="34" charset="-79"/>
                          <a:cs typeface="Futura Condensed Medium" panose="020B0602020204020303" pitchFamily="34" charset="-79"/>
                        </a:rPr>
                        <a:t>IG and Twitter:  @</a:t>
                      </a:r>
                      <a:r>
                        <a:rPr lang="en-US" sz="2800" b="0" i="0" dirty="0" err="1">
                          <a:latin typeface="Futura Condensed Medium" panose="020B0602020204020303" pitchFamily="34" charset="-79"/>
                          <a:cs typeface="Futura Condensed Medium" panose="020B0602020204020303" pitchFamily="34" charset="-79"/>
                        </a:rPr>
                        <a:t>actstudent</a:t>
                      </a:r>
                      <a:endParaRPr lang="en-US" sz="2800" b="0" i="0" dirty="0">
                        <a:latin typeface="Futura Condensed Medium" panose="020B0602020204020303" pitchFamily="34" charset="-79"/>
                        <a:cs typeface="Futura Condensed Medium" panose="020B0602020204020303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i="0" dirty="0">
                          <a:latin typeface="Futura Condensed Medium" panose="020B0602020204020303" pitchFamily="34" charset="-79"/>
                          <a:cs typeface="Futura Condensed Medium" panose="020B0602020204020303" pitchFamily="34" charset="-79"/>
                        </a:rPr>
                        <a:t>IG and Twitter: @</a:t>
                      </a:r>
                      <a:r>
                        <a:rPr lang="en-US" sz="2800" b="0" i="0" dirty="0" err="1">
                          <a:latin typeface="Futura Condensed Medium" panose="020B0602020204020303" pitchFamily="34" charset="-79"/>
                          <a:cs typeface="Futura Condensed Medium" panose="020B0602020204020303" pitchFamily="34" charset="-79"/>
                        </a:rPr>
                        <a:t>collegeboard</a:t>
                      </a:r>
                      <a:endParaRPr lang="en-US" sz="2800" b="0" i="0" dirty="0">
                        <a:latin typeface="Futura Condensed Medium" panose="020B0602020204020303" pitchFamily="34" charset="-79"/>
                        <a:cs typeface="Futura Condensed Medium" panose="020B0602020204020303" pitchFamily="34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31858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6472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9045" y="557262"/>
            <a:ext cx="4388378" cy="215030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637281" y="8136695"/>
            <a:ext cx="4388378" cy="21503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794E21-6133-B244-8751-594CD0945C4C}"/>
              </a:ext>
            </a:extLst>
          </p:cNvPr>
          <p:cNvSpPr txBox="1"/>
          <p:nvPr/>
        </p:nvSpPr>
        <p:spPr>
          <a:xfrm>
            <a:off x="5562600" y="1104900"/>
            <a:ext cx="1150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FREE Test Prep Resources</a:t>
            </a:r>
            <a:endParaRPr lang="en-US" sz="6000" b="1" dirty="0">
              <a:solidFill>
                <a:schemeClr val="accent6"/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1D02B9-2DA4-4F4B-A784-9E55A7D505E5}"/>
              </a:ext>
            </a:extLst>
          </p:cNvPr>
          <p:cNvSpPr txBox="1"/>
          <p:nvPr/>
        </p:nvSpPr>
        <p:spPr>
          <a:xfrm>
            <a:off x="779929" y="3467100"/>
            <a:ext cx="1672814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accent5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ACT </a:t>
            </a:r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– ACT Academy – </a:t>
            </a:r>
            <a:r>
              <a:rPr lang="en-US" sz="5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www.academy.act.org</a:t>
            </a:r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 </a:t>
            </a:r>
          </a:p>
          <a:p>
            <a:pPr algn="ctr"/>
            <a:endParaRPr lang="en-US" sz="5400" dirty="0">
              <a:solidFill>
                <a:schemeClr val="accent5"/>
              </a:solidFill>
              <a:latin typeface="Futura Condensed ExtraBold" panose="020B0602020204020303" pitchFamily="34" charset="-79"/>
              <a:cs typeface="Futura Condensed ExtraBold" panose="020B0602020204020303" pitchFamily="34" charset="-79"/>
            </a:endParaRPr>
          </a:p>
          <a:p>
            <a:pPr algn="ctr"/>
            <a:r>
              <a:rPr lang="en-US" sz="5400" dirty="0">
                <a:solidFill>
                  <a:schemeClr val="accent5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SAT </a:t>
            </a:r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– </a:t>
            </a:r>
            <a:r>
              <a:rPr lang="en-US" sz="5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www.khanacademy.org</a:t>
            </a:r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 </a:t>
            </a:r>
          </a:p>
          <a:p>
            <a:pPr algn="ctr"/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 </a:t>
            </a:r>
            <a:endParaRPr lang="en-US" sz="5400" dirty="0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algn="ctr"/>
            <a:r>
              <a:rPr lang="en-US" sz="4000" dirty="0">
                <a:solidFill>
                  <a:schemeClr val="accent6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Test taking is a skill and all skills require practice</a:t>
            </a:r>
          </a:p>
        </p:txBody>
      </p:sp>
    </p:spTree>
    <p:extLst>
      <p:ext uri="{BB962C8B-B14F-4D97-AF65-F5344CB8AC3E}">
        <p14:creationId xmlns:p14="http://schemas.microsoft.com/office/powerpoint/2010/main" val="2131374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9045" y="557262"/>
            <a:ext cx="4388378" cy="215030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637281" y="8136695"/>
            <a:ext cx="4388378" cy="21503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794E21-6133-B244-8751-594CD0945C4C}"/>
              </a:ext>
            </a:extLst>
          </p:cNvPr>
          <p:cNvSpPr txBox="1"/>
          <p:nvPr/>
        </p:nvSpPr>
        <p:spPr>
          <a:xfrm>
            <a:off x="5181600" y="1104900"/>
            <a:ext cx="1127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Equipment: </a:t>
            </a:r>
            <a:r>
              <a:rPr lang="en-US" sz="6000" b="1" dirty="0">
                <a:solidFill>
                  <a:schemeClr val="accent6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Records</a:t>
            </a:r>
            <a:endParaRPr lang="en-US" sz="6000" b="1" dirty="0">
              <a:solidFill>
                <a:schemeClr val="tx1">
                  <a:lumMod val="65000"/>
                  <a:lumOff val="35000"/>
                </a:schemeClr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1D02B9-2DA4-4F4B-A784-9E55A7D505E5}"/>
              </a:ext>
            </a:extLst>
          </p:cNvPr>
          <p:cNvSpPr txBox="1"/>
          <p:nvPr/>
        </p:nvSpPr>
        <p:spPr>
          <a:xfrm>
            <a:off x="1524000" y="2857500"/>
            <a:ext cx="1566134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Community service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Awards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Employment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Significant projects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Extracurricular activities  </a:t>
            </a:r>
          </a:p>
          <a:p>
            <a:pPr algn="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                                                                                                                                 </a:t>
            </a:r>
            <a:endParaRPr lang="en-US" sz="16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99645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9045" y="557262"/>
            <a:ext cx="4388378" cy="215030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637281" y="8136695"/>
            <a:ext cx="4388378" cy="21503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794E21-6133-B244-8751-594CD0945C4C}"/>
              </a:ext>
            </a:extLst>
          </p:cNvPr>
          <p:cNvSpPr txBox="1"/>
          <p:nvPr/>
        </p:nvSpPr>
        <p:spPr>
          <a:xfrm>
            <a:off x="5181600" y="1104900"/>
            <a:ext cx="1127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Equipment: </a:t>
            </a:r>
            <a:r>
              <a:rPr lang="en-US" sz="6000" b="1" dirty="0">
                <a:solidFill>
                  <a:schemeClr val="accent6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Other</a:t>
            </a:r>
            <a:endParaRPr lang="en-US" sz="6000" b="1" dirty="0">
              <a:solidFill>
                <a:schemeClr val="tx1">
                  <a:lumMod val="65000"/>
                  <a:lumOff val="35000"/>
                </a:schemeClr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1D02B9-2DA4-4F4B-A784-9E55A7D505E5}"/>
              </a:ext>
            </a:extLst>
          </p:cNvPr>
          <p:cNvSpPr txBox="1"/>
          <p:nvPr/>
        </p:nvSpPr>
        <p:spPr>
          <a:xfrm>
            <a:off x="1313329" y="3695700"/>
            <a:ext cx="1566134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Letters of recommendation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Essays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Portfolios 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                                                                                                                                 </a:t>
            </a:r>
            <a:endParaRPr lang="en-US" sz="16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63423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9045" y="557262"/>
            <a:ext cx="4388378" cy="215030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637281" y="8136695"/>
            <a:ext cx="4388378" cy="215030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alphaModFix amt="73000"/>
          </a:blip>
          <a:srcRect/>
          <a:stretch>
            <a:fillRect/>
          </a:stretch>
        </p:blipFill>
        <p:spPr>
          <a:xfrm>
            <a:off x="7010400" y="0"/>
            <a:ext cx="9454334" cy="9454334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625591" y="8118136"/>
            <a:ext cx="5791201" cy="1752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400"/>
              </a:lnSpc>
            </a:pPr>
            <a:r>
              <a:rPr lang="en-US" sz="11000" spc="1034" dirty="0">
                <a:solidFill>
                  <a:srgbClr val="ED620C"/>
                </a:solidFill>
                <a:latin typeface="Six Caps"/>
              </a:rPr>
              <a:t>TAKE-AWAYS!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CEEB74-5582-5340-BFF9-CFF37659A758}"/>
              </a:ext>
            </a:extLst>
          </p:cNvPr>
          <p:cNvSpPr txBox="1"/>
          <p:nvPr/>
        </p:nvSpPr>
        <p:spPr>
          <a:xfrm>
            <a:off x="7772400" y="2324100"/>
            <a:ext cx="8458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College opens doors to new experiences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bg1"/>
              </a:solidFill>
              <a:latin typeface="Futura Condensed Medium" panose="020B0602020204020303" pitchFamily="34" charset="-79"/>
              <a:cs typeface="Futura Condensed Medium" panose="020B0602020204020303" pitchFamily="3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Going to college is possible for 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bg1"/>
              </a:solidFill>
              <a:latin typeface="Futura Condensed Medium" panose="020B0602020204020303" pitchFamily="34" charset="-79"/>
              <a:cs typeface="Futura Condensed Medium" panose="020B0602020204020303" pitchFamily="3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Make my intention of going to college known to my counselor </a:t>
            </a:r>
          </a:p>
        </p:txBody>
      </p:sp>
    </p:spTree>
    <p:extLst>
      <p:ext uri="{BB962C8B-B14F-4D97-AF65-F5344CB8AC3E}">
        <p14:creationId xmlns:p14="http://schemas.microsoft.com/office/powerpoint/2010/main" val="969001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9045" y="557262"/>
            <a:ext cx="4388378" cy="215030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637281" y="8136695"/>
            <a:ext cx="4388378" cy="21503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794E21-6133-B244-8751-594CD0945C4C}"/>
              </a:ext>
            </a:extLst>
          </p:cNvPr>
          <p:cNvSpPr txBox="1"/>
          <p:nvPr/>
        </p:nvSpPr>
        <p:spPr>
          <a:xfrm>
            <a:off x="5562600" y="1104900"/>
            <a:ext cx="1150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Why go to college?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1D02B9-2DA4-4F4B-A784-9E55A7D505E5}"/>
              </a:ext>
            </a:extLst>
          </p:cNvPr>
          <p:cNvSpPr txBox="1"/>
          <p:nvPr/>
        </p:nvSpPr>
        <p:spPr>
          <a:xfrm>
            <a:off x="1559858" y="2707567"/>
            <a:ext cx="1672814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Increased Access to Job Opportunities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Preparation for a Specialized Career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Increased Marketability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Increased Earning Potential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Economic Stability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Networking Opportunities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A Pathway to Advancement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Personal Growth and Improved Self-Esteem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Higher Job Satisfaction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Positive Return on Investment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algn="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                                                                                                                                 </a:t>
            </a:r>
            <a:r>
              <a:rPr lang="en-US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Source:  Northeastern University </a:t>
            </a:r>
          </a:p>
        </p:txBody>
      </p:sp>
    </p:spTree>
    <p:extLst>
      <p:ext uri="{BB962C8B-B14F-4D97-AF65-F5344CB8AC3E}">
        <p14:creationId xmlns:p14="http://schemas.microsoft.com/office/powerpoint/2010/main" val="1577719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9045" y="557262"/>
            <a:ext cx="4388378" cy="215030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637281" y="8136695"/>
            <a:ext cx="4388378" cy="21503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794E21-6133-B244-8751-594CD0945C4C}"/>
              </a:ext>
            </a:extLst>
          </p:cNvPr>
          <p:cNvSpPr txBox="1"/>
          <p:nvPr/>
        </p:nvSpPr>
        <p:spPr>
          <a:xfrm>
            <a:off x="2286000" y="3009900"/>
            <a:ext cx="16230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Destination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 – </a:t>
            </a:r>
            <a:r>
              <a:rPr lang="en-US" sz="4400" b="1" dirty="0">
                <a:solidFill>
                  <a:schemeClr val="accent6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Where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 do you want to go?</a:t>
            </a:r>
          </a:p>
          <a:p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  <a:p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Equipment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 – </a:t>
            </a:r>
            <a:r>
              <a:rPr lang="en-US" sz="4400" b="1" dirty="0">
                <a:solidFill>
                  <a:schemeClr val="accent6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What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 will you need to get there?</a:t>
            </a:r>
          </a:p>
          <a:p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  <a:p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Route or Itinerary 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– </a:t>
            </a:r>
            <a:r>
              <a:rPr lang="en-US" sz="4400" b="1" dirty="0">
                <a:solidFill>
                  <a:schemeClr val="accent6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How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 do you want to get there?</a:t>
            </a:r>
          </a:p>
          <a:p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  <a:p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Timeline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 – </a:t>
            </a:r>
            <a:r>
              <a:rPr lang="en-US" sz="4400" b="1" dirty="0">
                <a:solidFill>
                  <a:schemeClr val="accent6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When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 do you want to get there? </a:t>
            </a:r>
          </a:p>
        </p:txBody>
      </p:sp>
    </p:spTree>
    <p:extLst>
      <p:ext uri="{BB962C8B-B14F-4D97-AF65-F5344CB8AC3E}">
        <p14:creationId xmlns:p14="http://schemas.microsoft.com/office/powerpoint/2010/main" val="371421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9045" y="557262"/>
            <a:ext cx="4388378" cy="215030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637281" y="8136695"/>
            <a:ext cx="4388378" cy="21503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794E21-6133-B244-8751-594CD0945C4C}"/>
              </a:ext>
            </a:extLst>
          </p:cNvPr>
          <p:cNvSpPr txBox="1"/>
          <p:nvPr/>
        </p:nvSpPr>
        <p:spPr>
          <a:xfrm>
            <a:off x="5562600" y="1104900"/>
            <a:ext cx="1150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Destination: </a:t>
            </a:r>
            <a:r>
              <a:rPr lang="en-US" sz="6000" b="1" dirty="0">
                <a:solidFill>
                  <a:schemeClr val="accent6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College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1D02B9-2DA4-4F4B-A784-9E55A7D505E5}"/>
              </a:ext>
            </a:extLst>
          </p:cNvPr>
          <p:cNvSpPr txBox="1"/>
          <p:nvPr/>
        </p:nvSpPr>
        <p:spPr>
          <a:xfrm>
            <a:off x="779929" y="3607458"/>
            <a:ext cx="1672814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What’s the difference?</a:t>
            </a:r>
          </a:p>
          <a:p>
            <a:endParaRPr lang="en-US" sz="40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algn="ctr"/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4-year institution</a:t>
            </a:r>
          </a:p>
          <a:p>
            <a:pPr algn="ctr"/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2-year institution</a:t>
            </a:r>
          </a:p>
          <a:p>
            <a:endParaRPr lang="en-US" sz="16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01126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637281" y="8136695"/>
            <a:ext cx="4388378" cy="215030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542170"/>
            <a:ext cx="4781088" cy="9081815"/>
            <a:chOff x="0" y="0"/>
            <a:chExt cx="1617306" cy="307212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617307" cy="3072120"/>
            </a:xfrm>
            <a:custGeom>
              <a:avLst/>
              <a:gdLst/>
              <a:ahLst/>
              <a:cxnLst/>
              <a:rect l="l" t="t" r="r" b="b"/>
              <a:pathLst>
                <a:path w="1617307" h="3072120">
                  <a:moveTo>
                    <a:pt x="1492846" y="59690"/>
                  </a:moveTo>
                  <a:cubicBezTo>
                    <a:pt x="1528406" y="59690"/>
                    <a:pt x="1557616" y="88900"/>
                    <a:pt x="1557616" y="124460"/>
                  </a:cubicBezTo>
                  <a:lnTo>
                    <a:pt x="1557616" y="2947660"/>
                  </a:lnTo>
                  <a:cubicBezTo>
                    <a:pt x="1557616" y="2983220"/>
                    <a:pt x="1528406" y="3012430"/>
                    <a:pt x="1492846" y="3012430"/>
                  </a:cubicBezTo>
                  <a:lnTo>
                    <a:pt x="124460" y="3012430"/>
                  </a:lnTo>
                  <a:cubicBezTo>
                    <a:pt x="88900" y="3012430"/>
                    <a:pt x="59690" y="2983220"/>
                    <a:pt x="59690" y="294766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492846" y="59690"/>
                  </a:lnTo>
                  <a:moveTo>
                    <a:pt x="1492846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947660"/>
                  </a:lnTo>
                  <a:cubicBezTo>
                    <a:pt x="0" y="3016240"/>
                    <a:pt x="55880" y="3072120"/>
                    <a:pt x="124460" y="3072120"/>
                  </a:cubicBezTo>
                  <a:lnTo>
                    <a:pt x="1492847" y="3072120"/>
                  </a:lnTo>
                  <a:cubicBezTo>
                    <a:pt x="1561427" y="3072120"/>
                    <a:pt x="1617307" y="3016240"/>
                    <a:pt x="1617307" y="2947660"/>
                  </a:cubicBezTo>
                  <a:lnTo>
                    <a:pt x="1617307" y="124460"/>
                  </a:lnTo>
                  <a:cubicBezTo>
                    <a:pt x="1617306" y="55880"/>
                    <a:pt x="1561426" y="0"/>
                    <a:pt x="1492846" y="0"/>
                  </a:cubicBezTo>
                  <a:close/>
                </a:path>
              </a:pathLst>
            </a:custGeom>
            <a:solidFill>
              <a:srgbClr val="00C2CB"/>
            </a:solidFill>
          </p:spPr>
        </p:sp>
      </p:grpSp>
      <p:pic>
        <p:nvPicPr>
          <p:cNvPr id="5" name="Online Media 4" descr="Comparing vocational vs 2 year vs 4 year colleges">
            <a:hlinkClick r:id="" action="ppaction://media"/>
            <a:extLst>
              <a:ext uri="{FF2B5EF4-FFF2-40B4-BE49-F238E27FC236}">
                <a16:creationId xmlns:a16="http://schemas.microsoft.com/office/drawing/2014/main" id="{CAD4BBB9-BAB0-E148-BA2A-F71718612DB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397899" y="1562100"/>
            <a:ext cx="11303000" cy="63579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675B60-37CE-334F-ADCB-A68B2E1D7DA7}"/>
              </a:ext>
            </a:extLst>
          </p:cNvPr>
          <p:cNvSpPr txBox="1"/>
          <p:nvPr/>
        </p:nvSpPr>
        <p:spPr>
          <a:xfrm>
            <a:off x="1742845" y="2848243"/>
            <a:ext cx="3352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accent6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Colleges:</a:t>
            </a:r>
          </a:p>
          <a:p>
            <a:pPr algn="ctr"/>
            <a:r>
              <a:rPr lang="en-US" sz="6000" dirty="0">
                <a:solidFill>
                  <a:schemeClr val="accent6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Vocational, 2-year, and 4-year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637281" y="8136695"/>
            <a:ext cx="4388378" cy="215030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542170"/>
            <a:ext cx="4781088" cy="9081815"/>
            <a:chOff x="0" y="0"/>
            <a:chExt cx="1617306" cy="307212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617307" cy="3072120"/>
            </a:xfrm>
            <a:custGeom>
              <a:avLst/>
              <a:gdLst/>
              <a:ahLst/>
              <a:cxnLst/>
              <a:rect l="l" t="t" r="r" b="b"/>
              <a:pathLst>
                <a:path w="1617307" h="3072120">
                  <a:moveTo>
                    <a:pt x="1492846" y="59690"/>
                  </a:moveTo>
                  <a:cubicBezTo>
                    <a:pt x="1528406" y="59690"/>
                    <a:pt x="1557616" y="88900"/>
                    <a:pt x="1557616" y="124460"/>
                  </a:cubicBezTo>
                  <a:lnTo>
                    <a:pt x="1557616" y="2947660"/>
                  </a:lnTo>
                  <a:cubicBezTo>
                    <a:pt x="1557616" y="2983220"/>
                    <a:pt x="1528406" y="3012430"/>
                    <a:pt x="1492846" y="3012430"/>
                  </a:cubicBezTo>
                  <a:lnTo>
                    <a:pt x="124460" y="3012430"/>
                  </a:lnTo>
                  <a:cubicBezTo>
                    <a:pt x="88900" y="3012430"/>
                    <a:pt x="59690" y="2983220"/>
                    <a:pt x="59690" y="294766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492846" y="59690"/>
                  </a:lnTo>
                  <a:moveTo>
                    <a:pt x="1492846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947660"/>
                  </a:lnTo>
                  <a:cubicBezTo>
                    <a:pt x="0" y="3016240"/>
                    <a:pt x="55880" y="3072120"/>
                    <a:pt x="124460" y="3072120"/>
                  </a:cubicBezTo>
                  <a:lnTo>
                    <a:pt x="1492847" y="3072120"/>
                  </a:lnTo>
                  <a:cubicBezTo>
                    <a:pt x="1561427" y="3072120"/>
                    <a:pt x="1617307" y="3016240"/>
                    <a:pt x="1617307" y="2947660"/>
                  </a:cubicBezTo>
                  <a:lnTo>
                    <a:pt x="1617307" y="124460"/>
                  </a:lnTo>
                  <a:cubicBezTo>
                    <a:pt x="1617306" y="55880"/>
                    <a:pt x="1561426" y="0"/>
                    <a:pt x="1492846" y="0"/>
                  </a:cubicBezTo>
                  <a:close/>
                </a:path>
              </a:pathLst>
            </a:custGeom>
            <a:solidFill>
              <a:srgbClr val="FF914D"/>
            </a:solidFill>
          </p:spPr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DC0781A-A4DB-FD48-BB3E-03235ECB9B35}"/>
              </a:ext>
            </a:extLst>
          </p:cNvPr>
          <p:cNvSpPr txBox="1"/>
          <p:nvPr/>
        </p:nvSpPr>
        <p:spPr>
          <a:xfrm>
            <a:off x="1933345" y="3918692"/>
            <a:ext cx="2971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accent5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Student Success</a:t>
            </a:r>
          </a:p>
        </p:txBody>
      </p:sp>
      <p:pic>
        <p:nvPicPr>
          <p:cNvPr id="7" name="Online Media 6" descr="How to make it to college">
            <a:hlinkClick r:id="" action="ppaction://media"/>
            <a:extLst>
              <a:ext uri="{FF2B5EF4-FFF2-40B4-BE49-F238E27FC236}">
                <a16:creationId xmlns:a16="http://schemas.microsoft.com/office/drawing/2014/main" id="{FBDC2274-42A2-E84B-99A3-D7DFEF984D7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686091" y="1615029"/>
            <a:ext cx="10325100" cy="654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21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9045" y="557262"/>
            <a:ext cx="4388378" cy="215030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637281" y="8136695"/>
            <a:ext cx="4388378" cy="21503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794E21-6133-B244-8751-594CD0945C4C}"/>
              </a:ext>
            </a:extLst>
          </p:cNvPr>
          <p:cNvSpPr txBox="1"/>
          <p:nvPr/>
        </p:nvSpPr>
        <p:spPr>
          <a:xfrm>
            <a:off x="5562600" y="1104900"/>
            <a:ext cx="1150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Alternative Destinations</a:t>
            </a:r>
            <a:endParaRPr lang="en-US" sz="6000" b="1" dirty="0">
              <a:solidFill>
                <a:schemeClr val="accent6"/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1D02B9-2DA4-4F4B-A784-9E55A7D505E5}"/>
              </a:ext>
            </a:extLst>
          </p:cNvPr>
          <p:cNvSpPr txBox="1"/>
          <p:nvPr/>
        </p:nvSpPr>
        <p:spPr>
          <a:xfrm>
            <a:off x="779929" y="3607458"/>
            <a:ext cx="16728141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accent5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gap year</a:t>
            </a:r>
          </a:p>
          <a:p>
            <a:pPr algn="ctr"/>
            <a:r>
              <a:rPr lang="en-US" sz="5400" dirty="0">
                <a:solidFill>
                  <a:schemeClr val="accent5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military</a:t>
            </a:r>
          </a:p>
          <a:p>
            <a:pPr algn="ctr"/>
            <a:r>
              <a:rPr lang="en-US" sz="5400" dirty="0">
                <a:solidFill>
                  <a:schemeClr val="accent5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workforce </a:t>
            </a:r>
            <a:endParaRPr lang="en-US" sz="5400" dirty="0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endParaRPr lang="en-US" sz="16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59333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9045" y="557262"/>
            <a:ext cx="4388378" cy="215030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637281" y="8136695"/>
            <a:ext cx="4388378" cy="215030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alphaModFix amt="73000"/>
          </a:blip>
          <a:srcRect/>
          <a:stretch>
            <a:fillRect/>
          </a:stretch>
        </p:blipFill>
        <p:spPr>
          <a:xfrm>
            <a:off x="7010400" y="0"/>
            <a:ext cx="9454334" cy="9454334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625591" y="8118136"/>
            <a:ext cx="5791201" cy="1752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400"/>
              </a:lnSpc>
            </a:pPr>
            <a:r>
              <a:rPr lang="en-US" sz="11000" spc="1034" dirty="0">
                <a:solidFill>
                  <a:srgbClr val="ED620C"/>
                </a:solidFill>
                <a:latin typeface="Six Caps"/>
              </a:rPr>
              <a:t>TAKE-AWAYS!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CEEB74-5582-5340-BFF9-CFF37659A758}"/>
              </a:ext>
            </a:extLst>
          </p:cNvPr>
          <p:cNvSpPr txBox="1"/>
          <p:nvPr/>
        </p:nvSpPr>
        <p:spPr>
          <a:xfrm>
            <a:off x="7772400" y="1806190"/>
            <a:ext cx="8458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bg1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Every student is different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800" dirty="0">
              <a:solidFill>
                <a:schemeClr val="bg1"/>
              </a:solidFill>
              <a:latin typeface="Futura Condensed Medium" panose="020B0602020204020303" pitchFamily="34" charset="-79"/>
              <a:cs typeface="Futura Condensed Medium" panose="020B0602020204020303" pitchFamily="3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bg1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Create the best plan for 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800" dirty="0">
              <a:solidFill>
                <a:schemeClr val="bg1"/>
              </a:solidFill>
              <a:latin typeface="Futura Condensed Medium" panose="020B0602020204020303" pitchFamily="34" charset="-79"/>
              <a:cs typeface="Futura Condensed Medium" panose="020B0602020204020303" pitchFamily="3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bg1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First-generation students can succeed in college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9045" y="557262"/>
            <a:ext cx="4388378" cy="215030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637281" y="8136695"/>
            <a:ext cx="4388378" cy="21503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794E21-6133-B244-8751-594CD0945C4C}"/>
              </a:ext>
            </a:extLst>
          </p:cNvPr>
          <p:cNvSpPr txBox="1"/>
          <p:nvPr/>
        </p:nvSpPr>
        <p:spPr>
          <a:xfrm>
            <a:off x="5181600" y="1104900"/>
            <a:ext cx="1127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Equipment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1D02B9-2DA4-4F4B-A784-9E55A7D505E5}"/>
              </a:ext>
            </a:extLst>
          </p:cNvPr>
          <p:cNvSpPr txBox="1"/>
          <p:nvPr/>
        </p:nvSpPr>
        <p:spPr>
          <a:xfrm>
            <a:off x="1524000" y="2857500"/>
            <a:ext cx="1566134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Transcript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Test Scores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Records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Resume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Other </a:t>
            </a:r>
          </a:p>
          <a:p>
            <a:pPr algn="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                                                                                                                                 </a:t>
            </a:r>
            <a:endParaRPr lang="en-US" sz="16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051056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F621705185D847B8F69E6B7A4F10E4" ma:contentTypeVersion="17" ma:contentTypeDescription="Create a new document." ma:contentTypeScope="" ma:versionID="ae144713a0f356236113565cfa4aed79">
  <xsd:schema xmlns:xsd="http://www.w3.org/2001/XMLSchema" xmlns:xs="http://www.w3.org/2001/XMLSchema" xmlns:p="http://schemas.microsoft.com/office/2006/metadata/properties" xmlns:ns2="e0d7695a-cb5f-42f8-a99c-30e166a17c68" xmlns:ns3="69c64b06-17ee-48d4-b3cd-95d03a91a3ee" targetNamespace="http://schemas.microsoft.com/office/2006/metadata/properties" ma:root="true" ma:fieldsID="324cd0b737d497b6fab1fc4eec0f3580" ns2:_="" ns3:_="">
    <xsd:import namespace="e0d7695a-cb5f-42f8-a99c-30e166a17c68"/>
    <xsd:import namespace="69c64b06-17ee-48d4-b3cd-95d03a91a3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2:Hyperlink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d7695a-cb5f-42f8-a99c-30e166a17c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Hyperlink" ma:index="21" nillable="true" ma:displayName="Hyperlink" ma:format="Hyperlink" ma:internalName="Hyper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57af2c11-d56b-49e1-9b7a-f78dfa1e551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c64b06-17ee-48d4-b3cd-95d03a91a3e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36d60a36-caa5-4d93-9428-9fc215e977d9}" ma:internalName="TaxCatchAll" ma:showField="CatchAllData" ma:web="69c64b06-17ee-48d4-b3cd-95d03a91a3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yperlink xmlns="e0d7695a-cb5f-42f8-a99c-30e166a17c68">
      <Url xsi:nil="true"/>
      <Description xsi:nil="true"/>
    </Hyperlink>
    <lcf76f155ced4ddcb4097134ff3c332f xmlns="e0d7695a-cb5f-42f8-a99c-30e166a17c68">
      <Terms xmlns="http://schemas.microsoft.com/office/infopath/2007/PartnerControls"/>
    </lcf76f155ced4ddcb4097134ff3c332f>
    <TaxCatchAll xmlns="69c64b06-17ee-48d4-b3cd-95d03a91a3ee" xsi:nil="true"/>
  </documentManagement>
</p:properties>
</file>

<file path=customXml/itemProps1.xml><?xml version="1.0" encoding="utf-8"?>
<ds:datastoreItem xmlns:ds="http://schemas.openxmlformats.org/officeDocument/2006/customXml" ds:itemID="{ABF26F39-D560-4351-AE80-3AD100958275}"/>
</file>

<file path=customXml/itemProps2.xml><?xml version="1.0" encoding="utf-8"?>
<ds:datastoreItem xmlns:ds="http://schemas.openxmlformats.org/officeDocument/2006/customXml" ds:itemID="{BF3DB76E-7457-40F1-BE0B-AE335869DC84}"/>
</file>

<file path=customXml/itemProps3.xml><?xml version="1.0" encoding="utf-8"?>
<ds:datastoreItem xmlns:ds="http://schemas.openxmlformats.org/officeDocument/2006/customXml" ds:itemID="{9660C033-D300-4D61-B61F-F9093EACD7C7}"/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367</Words>
  <Application>Microsoft Macintosh PowerPoint</Application>
  <PresentationFormat>Custom</PresentationFormat>
  <Paragraphs>107</Paragraphs>
  <Slides>14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Six Caps</vt:lpstr>
      <vt:lpstr>Futura</vt:lpstr>
      <vt:lpstr>League Spartan</vt:lpstr>
      <vt:lpstr>Calibri</vt:lpstr>
      <vt:lpstr>Montserrat Classic</vt:lpstr>
      <vt:lpstr>Arial</vt:lpstr>
      <vt:lpstr>Futura Condensed ExtraBold</vt:lpstr>
      <vt:lpstr>Futura Medium</vt:lpstr>
      <vt:lpstr>Futura Condensed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Passport to College - Presentation Slides</dc:title>
  <cp:lastModifiedBy>Kendall Watkins</cp:lastModifiedBy>
  <cp:revision>22</cp:revision>
  <dcterms:created xsi:type="dcterms:W3CDTF">2006-08-16T00:00:00Z</dcterms:created>
  <dcterms:modified xsi:type="dcterms:W3CDTF">2020-07-24T01:18:12Z</dcterms:modified>
  <dc:identifier>DAD_X9bajsI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0x010100CCF621705185D847B8F69E6B7A4F10E4</vt:lpwstr>
  </property>
  <property fmtid="{D5CDD505-2E9C-101B-9397-08002B2CF9AE}" pid="3" name="Order">
    <vt:r8>114200</vt:r8>
  </property>
  <property fmtid="{D5CDD505-2E9C-101B-9397-08002B2CF9AE}" pid="4" name="MediaServiceImageTags">
    <vt:lpwstr/>
  </property>
</Properties>
</file>